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0" r:id="rId2"/>
  </p:sldMasterIdLst>
  <p:notesMasterIdLst>
    <p:notesMasterId r:id="rId38"/>
  </p:notesMasterIdLst>
  <p:sldIdLst>
    <p:sldId id="304" r:id="rId3"/>
    <p:sldId id="293" r:id="rId4"/>
    <p:sldId id="399" r:id="rId5"/>
    <p:sldId id="400" r:id="rId6"/>
    <p:sldId id="261" r:id="rId7"/>
    <p:sldId id="375" r:id="rId8"/>
    <p:sldId id="374" r:id="rId9"/>
    <p:sldId id="376" r:id="rId10"/>
    <p:sldId id="373" r:id="rId11"/>
    <p:sldId id="380" r:id="rId12"/>
    <p:sldId id="381" r:id="rId13"/>
    <p:sldId id="382" r:id="rId14"/>
    <p:sldId id="377" r:id="rId15"/>
    <p:sldId id="387" r:id="rId16"/>
    <p:sldId id="386" r:id="rId17"/>
    <p:sldId id="383" r:id="rId18"/>
    <p:sldId id="378" r:id="rId19"/>
    <p:sldId id="389" r:id="rId20"/>
    <p:sldId id="390" r:id="rId21"/>
    <p:sldId id="379" r:id="rId22"/>
    <p:sldId id="392" r:id="rId23"/>
    <p:sldId id="391" r:id="rId24"/>
    <p:sldId id="384" r:id="rId25"/>
    <p:sldId id="393" r:id="rId26"/>
    <p:sldId id="394" r:id="rId27"/>
    <p:sldId id="385" r:id="rId28"/>
    <p:sldId id="395" r:id="rId29"/>
    <p:sldId id="396" r:id="rId30"/>
    <p:sldId id="388" r:id="rId31"/>
    <p:sldId id="397" r:id="rId32"/>
    <p:sldId id="263" r:id="rId33"/>
    <p:sldId id="398" r:id="rId34"/>
    <p:sldId id="264" r:id="rId35"/>
    <p:sldId id="371" r:id="rId36"/>
    <p:sldId id="37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65442"/>
  </p:normalViewPr>
  <p:slideViewPr>
    <p:cSldViewPr snapToGrid="0">
      <p:cViewPr varScale="1">
        <p:scale>
          <a:sx n="61" d="100"/>
          <a:sy n="61" d="100"/>
        </p:scale>
        <p:origin x="22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FA87B-47E1-8348-91F0-10ABFD58A613}" type="datetimeFigureOut">
              <a:rPr lang="en-US" smtClean="0"/>
              <a:t>1/27/25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44858-925C-1C49-82D0-BD848A812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3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026631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Create </a:t>
            </a:r>
            <a:r>
              <a:rPr dirty="0"/>
              <a:t>and manipulate data using Pandas </a:t>
            </a:r>
            <a:r>
              <a:rPr dirty="0" err="1"/>
              <a:t>DataFrames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Create </a:t>
            </a:r>
            <a:r>
              <a:rPr dirty="0"/>
              <a:t>and manipulate data using Pandas </a:t>
            </a:r>
            <a:r>
              <a:rPr dirty="0" err="1"/>
              <a:t>DataFrames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130755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Basic </a:t>
            </a:r>
            <a:r>
              <a:rPr dirty="0"/>
              <a:t>plotting with Matplotlib</a:t>
            </a:r>
            <a:endParaRPr lang="en-CA" dirty="0"/>
          </a:p>
          <a:p>
            <a:r>
              <a:rPr lang="en-CA" dirty="0"/>
              <a:t>Here -- </a:t>
            </a:r>
            <a:r>
              <a:rPr dirty="0"/>
              <a:t>a simple line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File </a:t>
            </a:r>
            <a:r>
              <a:rPr dirty="0"/>
              <a:t>handling</a:t>
            </a:r>
            <a:r>
              <a:rPr lang="en-CA" dirty="0"/>
              <a:t>-- </a:t>
            </a:r>
            <a:r>
              <a:rPr dirty="0"/>
              <a:t>writing and reading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645218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44858-925C-1C49-82D0-BD848A8127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56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44858-925C-1C49-82D0-BD848A8127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97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44858-925C-1C49-82D0-BD848A8127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10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44858-925C-1C49-82D0-BD848A8127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69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44858-925C-1C49-82D0-BD848A8127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83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98082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45"/>
            <a:ext cx="12192000" cy="6863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7334" y="2523258"/>
            <a:ext cx="6297612" cy="1646302"/>
          </a:xfrm>
        </p:spPr>
        <p:txBody>
          <a:bodyPr anchor="b">
            <a:noAutofit/>
          </a:bodyPr>
          <a:lstStyle>
            <a:lvl1pPr algn="l">
              <a:defRPr sz="4200" cap="all" baseline="0">
                <a:solidFill>
                  <a:srgbClr val="007934"/>
                </a:solidFill>
              </a:defRPr>
            </a:lvl1pPr>
          </a:lstStyle>
          <a:p>
            <a:r>
              <a:rPr lang="de-DE"/>
              <a:t>Titel </a:t>
            </a:r>
            <a:br>
              <a:rPr lang="de-DE"/>
            </a:br>
            <a:r>
              <a:rPr lang="de-DE"/>
              <a:t>Med uni Graz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7334" y="4169557"/>
            <a:ext cx="6221730" cy="109689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0" y="491799"/>
            <a:ext cx="3756113" cy="148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48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616C-EA6F-41BC-B7F3-EC15BC16421A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0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16A7B-DA1A-4E65-958E-4FFC584E8BB9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07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C4A4C-ACDE-48FB-950C-F033877BAD61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31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D1816-5E83-4C83-B2EE-5C3B44EB5E42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42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823B-7587-42FE-B1CE-F1AB3495E7CD}" type="datetime1">
              <a:rPr lang="en-US" smtClean="0"/>
              <a:t>1/27/25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64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1F4A-DF7B-41B1-94BB-174564464227}" type="datetime1">
              <a:rPr lang="en-US" smtClean="0"/>
              <a:t>1/27/25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63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7E08-2DAD-487E-BA90-8EB78967A283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54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3372D-1CA6-4A6D-87D8-EB377A7BDAC3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564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B2BBC-0EAE-4810-A514-D867FF27745B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42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9B3F-E424-417D-B039-D29060B17707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7334" y="2224216"/>
            <a:ext cx="6297612" cy="1945344"/>
          </a:xfrm>
        </p:spPr>
        <p:txBody>
          <a:bodyPr anchor="b">
            <a:noAutofit/>
          </a:bodyPr>
          <a:lstStyle>
            <a:lvl1pPr algn="l">
              <a:defRPr sz="4200" cap="all" baseline="0">
                <a:solidFill>
                  <a:srgbClr val="00793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7334" y="4169557"/>
            <a:ext cx="6221730" cy="109689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334" y="6421440"/>
            <a:ext cx="911939" cy="365125"/>
          </a:xfrm>
        </p:spPr>
        <p:txBody>
          <a:bodyPr/>
          <a:lstStyle>
            <a:lvl1pPr algn="l">
              <a:defRPr/>
            </a:lvl1pPr>
          </a:lstStyle>
          <a:p>
            <a:fld id="{40A1AE8F-9E80-4D3A-A878-C6BF5F2495D1}" type="datetime1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sereina.herzog@medunigraz.at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40748" y="6428906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74" y="0"/>
            <a:ext cx="3691866" cy="6858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98915"/>
            <a:ext cx="5235900" cy="13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378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38BE-E584-4055-9C82-B8EABC47AD28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8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21861-B9EC-4460-8BE6-F4AA6750394C}" type="datetime1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sereina.herzog@medunigraz.at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5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Inhal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E9687-529F-4366-9CF3-9FA4752A3791}" type="datetime1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sereina.herzog@medunigraz.at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8105" y="6312466"/>
            <a:ext cx="683339" cy="365125"/>
          </a:xfrm>
        </p:spPr>
        <p:txBody>
          <a:bodyPr/>
          <a:lstStyle>
            <a:lvl1pPr>
              <a:defRPr sz="10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674" y="609600"/>
            <a:ext cx="13662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50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707508"/>
            <a:ext cx="4184035" cy="3880772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8" y="1707508"/>
            <a:ext cx="4184034" cy="3880773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E2278-9DDA-4509-9B71-DDED9F387737}" type="datetime1">
              <a:rPr lang="en-US" smtClean="0"/>
              <a:t>1/27/25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sereina.herzog@medunigraz.at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29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Kontak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872" y="-114843"/>
            <a:ext cx="12386872" cy="6972843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74153" y="2669492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4153" y="1384150"/>
            <a:ext cx="4475578" cy="1122381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dirty="0"/>
              <a:t>KONTAKT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53" y="347503"/>
            <a:ext cx="1727197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7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" y="0"/>
            <a:ext cx="12187430" cy="6860573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74153" y="2669492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4153" y="1384150"/>
            <a:ext cx="4475578" cy="1122381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dirty="0"/>
              <a:t>KONTAKT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53" y="347503"/>
            <a:ext cx="1727197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1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74153" y="2669492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4153" y="1384150"/>
            <a:ext cx="4475578" cy="1122381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dirty="0"/>
              <a:t>KONTAKT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74" y="0"/>
            <a:ext cx="3691866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53" y="501189"/>
            <a:ext cx="273415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60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69927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B3C7A-7014-4CE3-8614-AF92D250F94C}" type="datetime1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sereina.herzog@medunigraz.at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00793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555" y="0"/>
            <a:ext cx="1492019" cy="6858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555" y="609600"/>
            <a:ext cx="13662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85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7934"/>
          </a:solidFill>
          <a:latin typeface="+mj-lt"/>
          <a:ea typeface="+mj-ea"/>
          <a:cs typeface="Calibri" panose="020F050202020403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34B233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34B233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34B233"/>
        </a:buClr>
        <a:buSzPct val="80000"/>
        <a:buFont typeface="Wingdings 3" charset="2"/>
        <a:buChar char="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34B233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34B233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59842-5427-4157-A961-9C9B76383B8B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8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python.org/moin/BeginnersGuide/NonProgrammer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evelopers.google.com/edu/pyth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python.org/moin/BeginnersGuide/NonProgrammer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7332" y="2523258"/>
            <a:ext cx="9895415" cy="1646302"/>
          </a:xfrm>
        </p:spPr>
        <p:txBody>
          <a:bodyPr/>
          <a:lstStyle/>
          <a:p>
            <a:r>
              <a:rPr lang="en-US" b="1" cap="none" dirty="0"/>
              <a:t>Introduction to Scientific Programing – Python Day 2</a:t>
            </a:r>
            <a:endParaRPr lang="de-AT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77333" y="4360057"/>
            <a:ext cx="9895416" cy="2116943"/>
          </a:xfrm>
        </p:spPr>
        <p:txBody>
          <a:bodyPr>
            <a:normAutofit/>
          </a:bodyPr>
          <a:lstStyle/>
          <a:p>
            <a:r>
              <a:rPr lang="pt-BR" sz="2000" dirty="0" err="1"/>
              <a:t>Introduction</a:t>
            </a:r>
            <a:r>
              <a:rPr lang="pt-BR" sz="2000" dirty="0"/>
              <a:t> </a:t>
            </a:r>
            <a:r>
              <a:rPr lang="pt-BR" sz="2000" dirty="0" err="1"/>
              <a:t>to</a:t>
            </a:r>
            <a:r>
              <a:rPr lang="pt-BR" sz="2000" dirty="0"/>
              <a:t> Python</a:t>
            </a:r>
          </a:p>
          <a:p>
            <a:endParaRPr lang="de-DE" sz="2200" baseline="30000" dirty="0"/>
          </a:p>
          <a:p>
            <a:r>
              <a:rPr lang="de-DE" sz="2000" dirty="0"/>
              <a:t>Ass-Prof. Iva </a:t>
            </a:r>
            <a:r>
              <a:rPr lang="de-DE" sz="2000" dirty="0" err="1"/>
              <a:t>Pritišanac</a:t>
            </a:r>
            <a:r>
              <a:rPr lang="de-DE" sz="2000" dirty="0"/>
              <a:t>, PhD</a:t>
            </a:r>
          </a:p>
          <a:p>
            <a:r>
              <a:rPr lang="en-CA" sz="2000" dirty="0"/>
              <a:t>Daniel Platero-</a:t>
            </a:r>
            <a:r>
              <a:rPr lang="en-CA" sz="2000" dirty="0" err="1"/>
              <a:t>Rochart</a:t>
            </a:r>
            <a:r>
              <a:rPr lang="de-DE" sz="2000" dirty="0"/>
              <a:t>, </a:t>
            </a:r>
            <a:r>
              <a:rPr lang="de-DE" sz="2000" dirty="0" err="1"/>
              <a:t>MSc</a:t>
            </a:r>
            <a:endParaRPr lang="de-DE" sz="2000" dirty="0"/>
          </a:p>
          <a:p>
            <a:r>
              <a:rPr lang="de-DE" sz="2000" dirty="0" err="1"/>
              <a:t>Ðesika</a:t>
            </a:r>
            <a:r>
              <a:rPr lang="de-DE" sz="2000" dirty="0"/>
              <a:t> </a:t>
            </a:r>
            <a:r>
              <a:rPr lang="de-DE" sz="2000" dirty="0" err="1"/>
              <a:t>Kolarić</a:t>
            </a:r>
            <a:r>
              <a:rPr lang="de-DE" sz="2000" dirty="0"/>
              <a:t>, </a:t>
            </a:r>
            <a:r>
              <a:rPr lang="de-DE" sz="2000" dirty="0" err="1"/>
              <a:t>MSc</a:t>
            </a:r>
            <a:endParaRPr lang="pt-BR" sz="2000" dirty="0"/>
          </a:p>
          <a:p>
            <a:endParaRPr lang="pt-BR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67884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DA57-2BDC-00BB-8638-7627874E5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79" y="242622"/>
            <a:ext cx="8596668" cy="910800"/>
          </a:xfrm>
        </p:spPr>
        <p:txBody>
          <a:bodyPr/>
          <a:lstStyle/>
          <a:p>
            <a:r>
              <a:rPr lang="en-US" dirty="0"/>
              <a:t>More np arrays!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709C9-6B02-7FE7-C48E-ECD8DCEA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957C4-491C-F4BF-4CFA-4A0C3EE8A0B7}"/>
              </a:ext>
            </a:extLst>
          </p:cNvPr>
          <p:cNvSpPr txBox="1"/>
          <p:nvPr/>
        </p:nvSpPr>
        <p:spPr>
          <a:xfrm>
            <a:off x="287079" y="882728"/>
            <a:ext cx="758101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endParaRPr lang="en-US" sz="2400" dirty="0"/>
          </a:p>
          <a:p>
            <a:r>
              <a:rPr lang="en-US" sz="2400" dirty="0"/>
              <a:t># 1D array</a:t>
            </a:r>
          </a:p>
          <a:p>
            <a:r>
              <a:rPr lang="en-US" sz="2400" dirty="0"/>
              <a:t>array_1d = </a:t>
            </a:r>
            <a:r>
              <a:rPr lang="en-US" sz="2400" dirty="0" err="1"/>
              <a:t>np.array</a:t>
            </a:r>
            <a:r>
              <a:rPr lang="en-US" sz="2400" dirty="0"/>
              <a:t>([1, 2, 3, 4])</a:t>
            </a:r>
          </a:p>
          <a:p>
            <a:endParaRPr lang="en-US" sz="2400" dirty="0"/>
          </a:p>
          <a:p>
            <a:r>
              <a:rPr lang="en-US" sz="2400" dirty="0"/>
              <a:t># Creating 2D array</a:t>
            </a:r>
          </a:p>
          <a:p>
            <a:r>
              <a:rPr lang="en-US" sz="2400" dirty="0"/>
              <a:t>array_2d = </a:t>
            </a:r>
            <a:r>
              <a:rPr lang="en-US" sz="2400" dirty="0" err="1"/>
              <a:t>np.array</a:t>
            </a:r>
            <a:r>
              <a:rPr lang="en-US" sz="2400" dirty="0"/>
              <a:t>([[1, 2], [3, 4]])</a:t>
            </a:r>
          </a:p>
          <a:p>
            <a:endParaRPr lang="en-US" sz="2400" dirty="0"/>
          </a:p>
          <a:p>
            <a:r>
              <a:rPr lang="en-US" sz="2400" dirty="0"/>
              <a:t># Creating </a:t>
            </a:r>
            <a:r>
              <a:rPr lang="en-US" sz="2400" dirty="0" err="1"/>
              <a:t>nd</a:t>
            </a:r>
            <a:r>
              <a:rPr lang="en-US" sz="2400" dirty="0"/>
              <a:t> array of zeros</a:t>
            </a:r>
          </a:p>
          <a:p>
            <a:r>
              <a:rPr lang="en-US" sz="2400" dirty="0"/>
              <a:t>zeros = </a:t>
            </a:r>
            <a:r>
              <a:rPr lang="en-US" sz="2400" dirty="0" err="1"/>
              <a:t>np.zeros</a:t>
            </a:r>
            <a:r>
              <a:rPr lang="en-US" sz="2400" dirty="0"/>
              <a:t>((2, 3))</a:t>
            </a:r>
          </a:p>
          <a:p>
            <a:endParaRPr lang="en-US" sz="2400" dirty="0"/>
          </a:p>
        </p:txBody>
      </p:sp>
      <p:pic>
        <p:nvPicPr>
          <p:cNvPr id="10" name="Picture 4" descr="Numpy Vector Logo - Download Free SVG Icon | Worldvectorlogo">
            <a:extLst>
              <a:ext uri="{FF2B5EF4-FFF2-40B4-BE49-F238E27FC236}">
                <a16:creationId xmlns:a16="http://schemas.microsoft.com/office/drawing/2014/main" id="{A08801BB-BCA9-6311-2096-17F76677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187" y="2284077"/>
            <a:ext cx="2456804" cy="262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8DEFF2E7-B244-5C94-6C3C-7CD4E27C5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22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DA57-2BDC-00BB-8638-7627874E5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79" y="242622"/>
            <a:ext cx="8596668" cy="910800"/>
          </a:xfrm>
        </p:spPr>
        <p:txBody>
          <a:bodyPr/>
          <a:lstStyle/>
          <a:p>
            <a:r>
              <a:rPr lang="en-US" dirty="0"/>
              <a:t>More np arrays!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709C9-6B02-7FE7-C48E-ECD8DCEA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957C4-491C-F4BF-4CFA-4A0C3EE8A0B7}"/>
              </a:ext>
            </a:extLst>
          </p:cNvPr>
          <p:cNvSpPr txBox="1"/>
          <p:nvPr/>
        </p:nvSpPr>
        <p:spPr>
          <a:xfrm>
            <a:off x="287079" y="882728"/>
            <a:ext cx="758101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endParaRPr lang="en-US" sz="2400" dirty="0"/>
          </a:p>
          <a:p>
            <a:r>
              <a:rPr lang="en-US" sz="2400" dirty="0"/>
              <a:t># 1D array</a:t>
            </a:r>
          </a:p>
          <a:p>
            <a:r>
              <a:rPr lang="en-US" sz="2400" dirty="0"/>
              <a:t>array_1d = </a:t>
            </a:r>
            <a:r>
              <a:rPr lang="en-US" sz="2400" dirty="0" err="1"/>
              <a:t>np.array</a:t>
            </a:r>
            <a:r>
              <a:rPr lang="en-US" sz="2400" dirty="0"/>
              <a:t>([1, 2, 3, 4])</a:t>
            </a:r>
          </a:p>
          <a:p>
            <a:endParaRPr lang="en-US" sz="2400" dirty="0"/>
          </a:p>
          <a:p>
            <a:r>
              <a:rPr lang="en-US" sz="2400" dirty="0"/>
              <a:t># Creating 2D array</a:t>
            </a:r>
          </a:p>
          <a:p>
            <a:r>
              <a:rPr lang="en-US" sz="2400" dirty="0"/>
              <a:t>array_2d = </a:t>
            </a:r>
            <a:r>
              <a:rPr lang="en-US" sz="2400" dirty="0" err="1"/>
              <a:t>np.array</a:t>
            </a:r>
            <a:r>
              <a:rPr lang="en-US" sz="2400" dirty="0"/>
              <a:t>([[1, 2], [3, 4]])</a:t>
            </a:r>
          </a:p>
          <a:p>
            <a:endParaRPr lang="en-US" sz="2400" dirty="0"/>
          </a:p>
          <a:p>
            <a:r>
              <a:rPr lang="en-US" sz="2400" dirty="0"/>
              <a:t># Creating </a:t>
            </a:r>
            <a:r>
              <a:rPr lang="en-US" sz="2400" dirty="0" err="1"/>
              <a:t>nd</a:t>
            </a:r>
            <a:r>
              <a:rPr lang="en-US" sz="2400" dirty="0"/>
              <a:t> array of zeros</a:t>
            </a:r>
          </a:p>
          <a:p>
            <a:r>
              <a:rPr lang="en-US" sz="2400" dirty="0"/>
              <a:t>zeros = </a:t>
            </a:r>
            <a:r>
              <a:rPr lang="en-US" sz="2400" dirty="0" err="1"/>
              <a:t>np.zeros</a:t>
            </a:r>
            <a:r>
              <a:rPr lang="en-US" sz="2400" dirty="0"/>
              <a:t>((2, 3))</a:t>
            </a:r>
          </a:p>
          <a:p>
            <a:endParaRPr lang="en-US" sz="2400" dirty="0"/>
          </a:p>
          <a:p>
            <a:r>
              <a:rPr lang="en-US" sz="2400" dirty="0"/>
              <a:t># Creating </a:t>
            </a:r>
            <a:r>
              <a:rPr lang="en-US" sz="2400" dirty="0" err="1"/>
              <a:t>nd</a:t>
            </a:r>
            <a:r>
              <a:rPr lang="en-US" sz="2400" dirty="0"/>
              <a:t> array of ones</a:t>
            </a:r>
          </a:p>
          <a:p>
            <a:r>
              <a:rPr lang="en-US" sz="2400" dirty="0"/>
              <a:t>ones = </a:t>
            </a:r>
            <a:r>
              <a:rPr lang="en-US" sz="2400" dirty="0" err="1"/>
              <a:t>np.ones</a:t>
            </a:r>
            <a:r>
              <a:rPr lang="en-US" sz="2400" dirty="0"/>
              <a:t>((2, 3))</a:t>
            </a:r>
          </a:p>
          <a:p>
            <a:endParaRPr lang="en-US" sz="2400" dirty="0"/>
          </a:p>
        </p:txBody>
      </p:sp>
      <p:pic>
        <p:nvPicPr>
          <p:cNvPr id="10" name="Picture 4" descr="Numpy Vector Logo - Download Free SVG Icon | Worldvectorlogo">
            <a:extLst>
              <a:ext uri="{FF2B5EF4-FFF2-40B4-BE49-F238E27FC236}">
                <a16:creationId xmlns:a16="http://schemas.microsoft.com/office/drawing/2014/main" id="{A08801BB-BCA9-6311-2096-17F76677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187" y="2284077"/>
            <a:ext cx="2456804" cy="262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CFEB68FD-D5CE-A8E9-F776-C222141C8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50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DA57-2BDC-00BB-8638-7627874E5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79" y="242622"/>
            <a:ext cx="8596668" cy="910800"/>
          </a:xfrm>
        </p:spPr>
        <p:txBody>
          <a:bodyPr/>
          <a:lstStyle/>
          <a:p>
            <a:r>
              <a:rPr lang="en-US" dirty="0"/>
              <a:t>More np arrays!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709C9-6B02-7FE7-C48E-ECD8DCEA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957C4-491C-F4BF-4CFA-4A0C3EE8A0B7}"/>
              </a:ext>
            </a:extLst>
          </p:cNvPr>
          <p:cNvSpPr txBox="1"/>
          <p:nvPr/>
        </p:nvSpPr>
        <p:spPr>
          <a:xfrm>
            <a:off x="287079" y="882728"/>
            <a:ext cx="758101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endParaRPr lang="en-US" sz="2400" dirty="0"/>
          </a:p>
          <a:p>
            <a:r>
              <a:rPr lang="en-US" sz="2400" dirty="0"/>
              <a:t># 1D array</a:t>
            </a:r>
          </a:p>
          <a:p>
            <a:r>
              <a:rPr lang="en-US" sz="2400" dirty="0"/>
              <a:t>array_1d = </a:t>
            </a:r>
            <a:r>
              <a:rPr lang="en-US" sz="2400" dirty="0" err="1"/>
              <a:t>np.array</a:t>
            </a:r>
            <a:r>
              <a:rPr lang="en-US" sz="2400" dirty="0"/>
              <a:t>([1, 2, 3, 4])</a:t>
            </a:r>
          </a:p>
          <a:p>
            <a:endParaRPr lang="en-US" sz="2400" dirty="0"/>
          </a:p>
          <a:p>
            <a:r>
              <a:rPr lang="en-US" sz="2400" dirty="0"/>
              <a:t># Creating 2D array</a:t>
            </a:r>
          </a:p>
          <a:p>
            <a:r>
              <a:rPr lang="en-US" sz="2400" dirty="0"/>
              <a:t>array_2d = </a:t>
            </a:r>
            <a:r>
              <a:rPr lang="en-US" sz="2400" dirty="0" err="1"/>
              <a:t>np.array</a:t>
            </a:r>
            <a:r>
              <a:rPr lang="en-US" sz="2400" dirty="0"/>
              <a:t>([[1, 2], [3, 4]])</a:t>
            </a:r>
          </a:p>
          <a:p>
            <a:endParaRPr lang="en-US" sz="2400" dirty="0"/>
          </a:p>
          <a:p>
            <a:r>
              <a:rPr lang="en-US" sz="2400" dirty="0"/>
              <a:t># Creating </a:t>
            </a:r>
            <a:r>
              <a:rPr lang="en-US" sz="2400" dirty="0" err="1"/>
              <a:t>nd</a:t>
            </a:r>
            <a:r>
              <a:rPr lang="en-US" sz="2400" dirty="0"/>
              <a:t> array of zeros</a:t>
            </a:r>
          </a:p>
          <a:p>
            <a:r>
              <a:rPr lang="en-US" sz="2400" dirty="0"/>
              <a:t>zeros = </a:t>
            </a:r>
            <a:r>
              <a:rPr lang="en-US" sz="2400" dirty="0" err="1"/>
              <a:t>np.zeros</a:t>
            </a:r>
            <a:r>
              <a:rPr lang="en-US" sz="2400" dirty="0"/>
              <a:t>((2, 3))</a:t>
            </a:r>
          </a:p>
          <a:p>
            <a:endParaRPr lang="en-US" sz="2400" dirty="0"/>
          </a:p>
          <a:p>
            <a:r>
              <a:rPr lang="en-US" sz="2400" dirty="0"/>
              <a:t># Creating </a:t>
            </a:r>
            <a:r>
              <a:rPr lang="en-US" sz="2400" dirty="0" err="1"/>
              <a:t>nd</a:t>
            </a:r>
            <a:r>
              <a:rPr lang="en-US" sz="2400" dirty="0"/>
              <a:t> array of ones</a:t>
            </a:r>
          </a:p>
          <a:p>
            <a:r>
              <a:rPr lang="en-US" sz="2400" dirty="0"/>
              <a:t>ones = </a:t>
            </a:r>
            <a:r>
              <a:rPr lang="en-US" sz="2400" dirty="0" err="1"/>
              <a:t>np.ones</a:t>
            </a:r>
            <a:r>
              <a:rPr lang="en-US" sz="2400" dirty="0"/>
              <a:t>((2, 3))</a:t>
            </a:r>
          </a:p>
          <a:p>
            <a:endParaRPr lang="en-US" sz="2400" dirty="0"/>
          </a:p>
          <a:p>
            <a:r>
              <a:rPr lang="en-US" sz="2400" dirty="0"/>
              <a:t># Array with a range of numbers</a:t>
            </a:r>
          </a:p>
          <a:p>
            <a:r>
              <a:rPr lang="en-US" sz="2400" dirty="0" err="1"/>
              <a:t>range_array</a:t>
            </a:r>
            <a:r>
              <a:rPr lang="en-US" sz="2400" dirty="0"/>
              <a:t> = </a:t>
            </a:r>
            <a:r>
              <a:rPr lang="en-US" sz="2400" dirty="0" err="1"/>
              <a:t>np.arange</a:t>
            </a:r>
            <a:r>
              <a:rPr lang="en-US" sz="2400" dirty="0"/>
              <a:t>(0, 10, 2)</a:t>
            </a:r>
          </a:p>
        </p:txBody>
      </p:sp>
      <p:pic>
        <p:nvPicPr>
          <p:cNvPr id="10" name="Picture 4" descr="Numpy Vector Logo - Download Free SVG Icon | Worldvectorlogo">
            <a:extLst>
              <a:ext uri="{FF2B5EF4-FFF2-40B4-BE49-F238E27FC236}">
                <a16:creationId xmlns:a16="http://schemas.microsoft.com/office/drawing/2014/main" id="{A08801BB-BCA9-6311-2096-17F76677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187" y="2284077"/>
            <a:ext cx="2456804" cy="262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50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DA57-2BDC-00BB-8638-7627874E5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79" y="242622"/>
            <a:ext cx="8596668" cy="910800"/>
          </a:xfrm>
        </p:spPr>
        <p:txBody>
          <a:bodyPr/>
          <a:lstStyle/>
          <a:p>
            <a:r>
              <a:rPr lang="en-US" dirty="0"/>
              <a:t>Array Indexing and Slicing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709C9-6B02-7FE7-C48E-ECD8DCEA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957C4-491C-F4BF-4CFA-4A0C3EE8A0B7}"/>
              </a:ext>
            </a:extLst>
          </p:cNvPr>
          <p:cNvSpPr txBox="1"/>
          <p:nvPr/>
        </p:nvSpPr>
        <p:spPr>
          <a:xfrm>
            <a:off x="287079" y="1352399"/>
            <a:ext cx="970752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 1D Indexing</a:t>
            </a:r>
          </a:p>
          <a:p>
            <a:r>
              <a:rPr lang="en-US" sz="2400" dirty="0"/>
              <a:t>print(array_1d[0])  # Access the first element</a:t>
            </a:r>
          </a:p>
          <a:p>
            <a:endParaRPr lang="en-US" sz="2400" dirty="0"/>
          </a:p>
          <a:p>
            <a:r>
              <a:rPr lang="en-US" sz="2400" dirty="0"/>
              <a:t># 2D Indexing</a:t>
            </a:r>
          </a:p>
          <a:p>
            <a:r>
              <a:rPr lang="en-US" sz="2400" dirty="0"/>
              <a:t>print(array_2d[0, 1])  # Access the element in row 0, column 1</a:t>
            </a:r>
          </a:p>
          <a:p>
            <a:endParaRPr lang="en-US" sz="2400" dirty="0"/>
          </a:p>
          <a:p>
            <a:r>
              <a:rPr lang="en-US" sz="2400" dirty="0"/>
              <a:t># Slicing</a:t>
            </a:r>
          </a:p>
          <a:p>
            <a:r>
              <a:rPr lang="en-US" sz="2400" dirty="0"/>
              <a:t>print(array_1d[1:3])  # Slice elements from index 1 to 2</a:t>
            </a:r>
          </a:p>
          <a:p>
            <a:r>
              <a:rPr lang="en-US" sz="2400" dirty="0"/>
              <a:t>print(array_2d[:, 1])  # Select all rows, column 1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Indexing Documentation:</a:t>
            </a:r>
          </a:p>
          <a:p>
            <a:r>
              <a:rPr lang="en-US" sz="2400" dirty="0"/>
              <a:t>https://</a:t>
            </a:r>
            <a:r>
              <a:rPr lang="en-US" sz="2400" dirty="0" err="1"/>
              <a:t>numpy.org</a:t>
            </a:r>
            <a:r>
              <a:rPr lang="en-US" sz="2400" dirty="0"/>
              <a:t>/doc/stable/user/</a:t>
            </a:r>
            <a:r>
              <a:rPr lang="en-US" sz="2400" dirty="0" err="1"/>
              <a:t>basics.indexing.html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10" name="Picture 4" descr="Numpy Vector Logo - Download Free SVG Icon | Worldvectorlogo">
            <a:extLst>
              <a:ext uri="{FF2B5EF4-FFF2-40B4-BE49-F238E27FC236}">
                <a16:creationId xmlns:a16="http://schemas.microsoft.com/office/drawing/2014/main" id="{A08801BB-BCA9-6311-2096-17F76677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057" y="2857707"/>
            <a:ext cx="2456804" cy="262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1D693B03-00D5-D840-A731-9818ED00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984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ADD66-687D-7544-EEF2-2E9BA706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Creating Arrays</a:t>
            </a:r>
            <a:br>
              <a:rPr lang="en-CA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16BCD-1428-45B6-D143-6A1B61D99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Task</a:t>
            </a:r>
            <a:r>
              <a:rPr lang="en-CA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dirty="0"/>
              <a:t>Create a 1D array containing the first 10 even numbers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dirty="0"/>
              <a:t>Create a 3x3 array filled with the number 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5E98B-F7B2-1DC1-BBA4-6872CE9BD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3B8DA9BF-B815-8686-0DBB-81E5C935C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041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ADD66-687D-7544-EEF2-2E9BA706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Creating Arrays</a:t>
            </a:r>
            <a:br>
              <a:rPr lang="en-CA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16BCD-1428-45B6-D143-6A1B61D99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Task</a:t>
            </a:r>
            <a:r>
              <a:rPr lang="en-CA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dirty="0"/>
              <a:t>Create a 1D array containing the first 10 even numbers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dirty="0"/>
              <a:t>Create a 3x3 array filled with the number 7</a:t>
            </a:r>
          </a:p>
          <a:p>
            <a:pPr marL="742950" lvl="1" indent="-285750">
              <a:buFont typeface="+mj-lt"/>
              <a:buAutoNum type="arabicPeriod"/>
            </a:pPr>
            <a:endParaRPr lang="en-CA" dirty="0"/>
          </a:p>
          <a:p>
            <a:r>
              <a:rPr lang="en-CA" b="1" dirty="0"/>
              <a:t>Challenge</a:t>
            </a:r>
            <a:r>
              <a:rPr lang="en-CA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dirty="0"/>
              <a:t>Create a 3x3 identity matrix (diagonal of 1s, all other elements 0).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5E98B-F7B2-1DC1-BBA4-6872CE9BD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  <p:pic>
        <p:nvPicPr>
          <p:cNvPr id="7" name="Graphic 6" descr="Hurdle with solid fill">
            <a:extLst>
              <a:ext uri="{FF2B5EF4-FFF2-40B4-BE49-F238E27FC236}">
                <a16:creationId xmlns:a16="http://schemas.microsoft.com/office/drawing/2014/main" id="{29969DA6-2A34-FE68-85DA-41B9F00BE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6243" y="4723664"/>
            <a:ext cx="1996089" cy="1996089"/>
          </a:xfrm>
          <a:prstGeom prst="rect">
            <a:avLst/>
          </a:prstGeom>
        </p:spPr>
      </p:pic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7176FC81-FF11-ABA6-3A7D-1E7E6FC6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10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C2BADC-33E3-3CB2-F049-8443E6A1B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  <p:pic>
        <p:nvPicPr>
          <p:cNvPr id="5122" name="Picture 2" descr="Numpy Array Indexing - GeeksforGeeks">
            <a:extLst>
              <a:ext uri="{FF2B5EF4-FFF2-40B4-BE49-F238E27FC236}">
                <a16:creationId xmlns:a16="http://schemas.microsoft.com/office/drawing/2014/main" id="{87E780EF-2502-2F36-EEC2-F74DFE730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9" y="1153422"/>
            <a:ext cx="9601200" cy="524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283DB2-14F6-0503-D138-CCC9572D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79" y="242622"/>
            <a:ext cx="8596668" cy="910800"/>
          </a:xfrm>
        </p:spPr>
        <p:txBody>
          <a:bodyPr/>
          <a:lstStyle/>
          <a:p>
            <a:r>
              <a:rPr lang="en-US" dirty="0"/>
              <a:t>Array Indexing and Slicing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DC7B2F9-92AA-5DE9-6B2F-356F0E7D3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729961"/>
              </p:ext>
            </p:extLst>
          </p:nvPr>
        </p:nvGraphicFramePr>
        <p:xfrm>
          <a:off x="5514977" y="1900238"/>
          <a:ext cx="4071942" cy="40005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78657">
                  <a:extLst>
                    <a:ext uri="{9D8B030D-6E8A-4147-A177-3AD203B41FA5}">
                      <a16:colId xmlns:a16="http://schemas.microsoft.com/office/drawing/2014/main" val="3853952446"/>
                    </a:ext>
                  </a:extLst>
                </a:gridCol>
                <a:gridCol w="678657">
                  <a:extLst>
                    <a:ext uri="{9D8B030D-6E8A-4147-A177-3AD203B41FA5}">
                      <a16:colId xmlns:a16="http://schemas.microsoft.com/office/drawing/2014/main" val="2783453228"/>
                    </a:ext>
                  </a:extLst>
                </a:gridCol>
                <a:gridCol w="678657">
                  <a:extLst>
                    <a:ext uri="{9D8B030D-6E8A-4147-A177-3AD203B41FA5}">
                      <a16:colId xmlns:a16="http://schemas.microsoft.com/office/drawing/2014/main" val="1829986103"/>
                    </a:ext>
                  </a:extLst>
                </a:gridCol>
                <a:gridCol w="678657">
                  <a:extLst>
                    <a:ext uri="{9D8B030D-6E8A-4147-A177-3AD203B41FA5}">
                      <a16:colId xmlns:a16="http://schemas.microsoft.com/office/drawing/2014/main" val="859549798"/>
                    </a:ext>
                  </a:extLst>
                </a:gridCol>
                <a:gridCol w="678657">
                  <a:extLst>
                    <a:ext uri="{9D8B030D-6E8A-4147-A177-3AD203B41FA5}">
                      <a16:colId xmlns:a16="http://schemas.microsoft.com/office/drawing/2014/main" val="2582677632"/>
                    </a:ext>
                  </a:extLst>
                </a:gridCol>
                <a:gridCol w="678657">
                  <a:extLst>
                    <a:ext uri="{9D8B030D-6E8A-4147-A177-3AD203B41FA5}">
                      <a16:colId xmlns:a16="http://schemas.microsoft.com/office/drawing/2014/main" val="1138517405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38249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612107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53514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26767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755053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6108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0403CA1-8A76-0602-1C5C-93416637BF19}"/>
              </a:ext>
            </a:extLst>
          </p:cNvPr>
          <p:cNvSpPr/>
          <p:nvPr/>
        </p:nvSpPr>
        <p:spPr>
          <a:xfrm>
            <a:off x="657225" y="1743075"/>
            <a:ext cx="1947856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D21ED-F5B1-4777-21F4-1A2102BD6F08}"/>
              </a:ext>
            </a:extLst>
          </p:cNvPr>
          <p:cNvSpPr/>
          <p:nvPr/>
        </p:nvSpPr>
        <p:spPr>
          <a:xfrm>
            <a:off x="657224" y="2849031"/>
            <a:ext cx="2728913" cy="91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9F63FF-3AA0-2102-150C-DC4EDF997FB8}"/>
              </a:ext>
            </a:extLst>
          </p:cNvPr>
          <p:cNvSpPr/>
          <p:nvPr/>
        </p:nvSpPr>
        <p:spPr>
          <a:xfrm>
            <a:off x="657224" y="4315577"/>
            <a:ext cx="4219576" cy="45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571C0-68F2-5BEE-C09C-CF94DFB4A13F}"/>
              </a:ext>
            </a:extLst>
          </p:cNvPr>
          <p:cNvSpPr/>
          <p:nvPr/>
        </p:nvSpPr>
        <p:spPr>
          <a:xfrm>
            <a:off x="657223" y="5450930"/>
            <a:ext cx="3257551" cy="1164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370E19C4-CB64-3775-DACE-E21D82FC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098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C2BADC-33E3-3CB2-F049-8443E6A1B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  <p:pic>
        <p:nvPicPr>
          <p:cNvPr id="5122" name="Picture 2" descr="Numpy Array Indexing - GeeksforGeeks">
            <a:extLst>
              <a:ext uri="{FF2B5EF4-FFF2-40B4-BE49-F238E27FC236}">
                <a16:creationId xmlns:a16="http://schemas.microsoft.com/office/drawing/2014/main" id="{87E780EF-2502-2F36-EEC2-F74DFE730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9" y="1153422"/>
            <a:ext cx="9601200" cy="524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283DB2-14F6-0503-D138-CCC9572D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79" y="242622"/>
            <a:ext cx="8596668" cy="910800"/>
          </a:xfrm>
        </p:spPr>
        <p:txBody>
          <a:bodyPr/>
          <a:lstStyle/>
          <a:p>
            <a:r>
              <a:rPr lang="en-US" dirty="0"/>
              <a:t>Array Indexing and Slicing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4F26D-6CB5-F220-CDB9-07F94B364654}"/>
              </a:ext>
            </a:extLst>
          </p:cNvPr>
          <p:cNvSpPr txBox="1"/>
          <p:nvPr/>
        </p:nvSpPr>
        <p:spPr>
          <a:xfrm>
            <a:off x="5385391" y="6032157"/>
            <a:ext cx="6103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</a:t>
            </a:r>
          </a:p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</a:t>
            </a:r>
            <a:r>
              <a:rPr lang="en-US" dirty="0" err="1"/>
              <a:t>numpy</a:t>
            </a:r>
            <a:r>
              <a:rPr lang="en-US" dirty="0"/>
              <a:t>-indexing/</a:t>
            </a:r>
          </a:p>
        </p:txBody>
      </p:sp>
    </p:spTree>
    <p:extLst>
      <p:ext uri="{BB962C8B-B14F-4D97-AF65-F5344CB8AC3E}">
        <p14:creationId xmlns:p14="http://schemas.microsoft.com/office/powerpoint/2010/main" val="1145572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CCE9-D31B-8244-DFDA-6ADA02F0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Indexing and Slicing</a:t>
            </a:r>
            <a:br>
              <a:rPr lang="en-CA" b="1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52B3D-72AF-2D5F-CCBE-73A5D8E6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9FF9C8-870A-B097-E5AC-1539B3BC0DFA}"/>
              </a:ext>
            </a:extLst>
          </p:cNvPr>
          <p:cNvSpPr txBox="1">
            <a:spLocks/>
          </p:cNvSpPr>
          <p:nvPr/>
        </p:nvSpPr>
        <p:spPr>
          <a:xfrm>
            <a:off x="677334" y="1699270"/>
            <a:ext cx="9232210" cy="4342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4B233"/>
              </a:buClr>
              <a:buSzPct val="80000"/>
              <a:buFont typeface="Wingdings 3" charset="2"/>
              <a:buChar char="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4B233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4B233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4B233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4B233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/>
              <a:t>Task</a:t>
            </a:r>
            <a:endParaRPr lang="en-CA" dirty="0"/>
          </a:p>
          <a:p>
            <a:pPr lvl="1">
              <a:buFont typeface="+mj-lt"/>
              <a:buAutoNum type="arabicPeriod"/>
            </a:pPr>
            <a:r>
              <a:rPr lang="en-CA" sz="3000" dirty="0"/>
              <a:t>Create a 4x4 array with values ranging from 1 to 16</a:t>
            </a:r>
          </a:p>
          <a:p>
            <a:pPr lvl="1">
              <a:buFont typeface="+mj-lt"/>
              <a:buAutoNum type="arabicPeriod"/>
            </a:pPr>
            <a:r>
              <a:rPr lang="en-CA" sz="3000" dirty="0"/>
              <a:t>Extract the second row and third column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153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CCE9-D31B-8244-DFDA-6ADA02F0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Indexing and Slicing</a:t>
            </a:r>
            <a:br>
              <a:rPr lang="en-CA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95946-913F-6E64-091F-E86241B64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9270"/>
            <a:ext cx="9232210" cy="4342092"/>
          </a:xfrm>
        </p:spPr>
        <p:txBody>
          <a:bodyPr>
            <a:normAutofit/>
          </a:bodyPr>
          <a:lstStyle/>
          <a:p>
            <a:r>
              <a:rPr lang="en-CA" b="1" dirty="0"/>
              <a:t>Task</a:t>
            </a:r>
            <a:endParaRPr lang="en-CA" dirty="0"/>
          </a:p>
          <a:p>
            <a:pPr marL="742950" lvl="1" indent="-285750">
              <a:buFont typeface="+mj-lt"/>
              <a:buAutoNum type="arabicPeriod"/>
            </a:pPr>
            <a:r>
              <a:rPr lang="en-CA" sz="3000" dirty="0"/>
              <a:t>Create a 4x4 array with values ranging from 1 to 16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sz="3000" dirty="0"/>
              <a:t>Extract the second row and third column</a:t>
            </a:r>
          </a:p>
          <a:p>
            <a:endParaRPr lang="en-US" dirty="0"/>
          </a:p>
          <a:p>
            <a:r>
              <a:rPr lang="en-CA" b="1" dirty="0"/>
              <a:t>Challenge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Extract all elements from the last two rows and first two columns of the 4x4 array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52B3D-72AF-2D5F-CCBE-73A5D8E6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  <p:pic>
        <p:nvPicPr>
          <p:cNvPr id="4" name="Graphic 3" descr="Hurdle with solid fill">
            <a:extLst>
              <a:ext uri="{FF2B5EF4-FFF2-40B4-BE49-F238E27FC236}">
                <a16:creationId xmlns:a16="http://schemas.microsoft.com/office/drawing/2014/main" id="{723DB625-822A-E9F6-5004-A8CF10E0D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8006" y="4861911"/>
            <a:ext cx="1996089" cy="199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0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Introduction to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27273"/>
            <a:ext cx="10843941" cy="5015080"/>
          </a:xfrm>
        </p:spPr>
        <p:txBody>
          <a:bodyPr>
            <a:normAutofit/>
          </a:bodyPr>
          <a:lstStyle/>
          <a:p>
            <a:r>
              <a:rPr dirty="0"/>
              <a:t>Python</a:t>
            </a:r>
            <a:endParaRPr lang="en-CA" dirty="0"/>
          </a:p>
          <a:p>
            <a:pPr lvl="1"/>
            <a:r>
              <a:rPr lang="en-CA" dirty="0"/>
              <a:t>History, overview, versatility of use</a:t>
            </a:r>
          </a:p>
          <a:p>
            <a:r>
              <a:rPr lang="en-CA" dirty="0"/>
              <a:t>Yesterday (Monday)</a:t>
            </a:r>
          </a:p>
          <a:p>
            <a:pPr lvl="1"/>
            <a:r>
              <a:rPr lang="en-CA" dirty="0"/>
              <a:t>Session I (9:30–11:30): Getting Started with Python and </a:t>
            </a:r>
            <a:r>
              <a:rPr lang="en-CA" dirty="0" err="1"/>
              <a:t>Jupyter</a:t>
            </a:r>
            <a:r>
              <a:rPr lang="en-CA" dirty="0"/>
              <a:t> Notebooks – Variables &amp; Data types, I/O, Conditionals, Loops</a:t>
            </a:r>
          </a:p>
          <a:p>
            <a:pPr lvl="1"/>
            <a:r>
              <a:rPr lang="en-CA" dirty="0"/>
              <a:t>Session II (12:30–15:00): Lists, Functions, Error Handling</a:t>
            </a:r>
          </a:p>
          <a:p>
            <a:r>
              <a:rPr lang="en-CA" b="1" dirty="0"/>
              <a:t>Today (Tuesday)</a:t>
            </a:r>
          </a:p>
          <a:p>
            <a:pPr lvl="1"/>
            <a:r>
              <a:rPr lang="en-CA" dirty="0"/>
              <a:t>Session I (9:00–11:30): File I/O,  Working with Libraries (NumPy)</a:t>
            </a:r>
          </a:p>
          <a:p>
            <a:pPr lvl="1"/>
            <a:r>
              <a:rPr lang="en-CA" dirty="0"/>
              <a:t>Session II (12:30–15:00): </a:t>
            </a:r>
          </a:p>
          <a:p>
            <a:pPr marL="457200" lvl="1" indent="0">
              <a:buNone/>
            </a:pPr>
            <a:r>
              <a:rPr lang="en-CA" dirty="0"/>
              <a:t>   Data Analysis with Python – Pandas &amp; Matplotlib</a:t>
            </a:r>
          </a:p>
          <a:p>
            <a:pPr lvl="1"/>
            <a:endParaRPr lang="en-CA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  <a:p>
            <a:endParaRPr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D66399-95B2-369F-CB86-D7B69F1C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191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C04F-5F95-1ECD-772F-5058AAF16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910800"/>
          </a:xfrm>
        </p:spPr>
        <p:txBody>
          <a:bodyPr/>
          <a:lstStyle/>
          <a:p>
            <a:r>
              <a:rPr lang="en-US" dirty="0"/>
              <a:t>Array Manipulations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98A83-9332-78EB-F0DF-51280BB61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18" y="892912"/>
            <a:ext cx="12003763" cy="593490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Reshape </a:t>
            </a:r>
          </a:p>
          <a:p>
            <a:pPr marL="0" indent="0">
              <a:buNone/>
            </a:pPr>
            <a:r>
              <a:rPr lang="en-US" dirty="0"/>
              <a:t>reshaped = </a:t>
            </a:r>
            <a:r>
              <a:rPr lang="en-US" dirty="0" err="1"/>
              <a:t>np.arange</a:t>
            </a:r>
            <a:r>
              <a:rPr lang="en-US" dirty="0"/>
              <a:t>(6).reshape(2, 3)</a:t>
            </a:r>
          </a:p>
          <a:p>
            <a:pPr marL="0" indent="0">
              <a:buNone/>
            </a:pPr>
            <a:r>
              <a:rPr lang="en-US" dirty="0"/>
              <a:t>print(reshaped)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Transpose</a:t>
            </a:r>
          </a:p>
          <a:p>
            <a:pPr marL="0" indent="0">
              <a:buNone/>
            </a:pPr>
            <a:r>
              <a:rPr lang="en-US" dirty="0"/>
              <a:t>transposed = </a:t>
            </a:r>
            <a:r>
              <a:rPr lang="en-US" dirty="0" err="1"/>
              <a:t>reshaped.T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print(transposed)</a:t>
            </a:r>
          </a:p>
          <a:p>
            <a:endParaRPr lang="en-US" dirty="0"/>
          </a:p>
          <a:p>
            <a:r>
              <a:rPr lang="en-US" dirty="0"/>
              <a:t>Flatten</a:t>
            </a:r>
          </a:p>
          <a:p>
            <a:pPr marL="0" indent="0">
              <a:buNone/>
            </a:pPr>
            <a:r>
              <a:rPr lang="en-US" dirty="0"/>
              <a:t>flattened = </a:t>
            </a:r>
            <a:r>
              <a:rPr lang="en-US" dirty="0" err="1"/>
              <a:t>reshaped.flatten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Documentation https://</a:t>
            </a:r>
            <a:r>
              <a:rPr lang="en-US" sz="2400" dirty="0" err="1"/>
              <a:t>numpy.org</a:t>
            </a:r>
            <a:r>
              <a:rPr lang="en-US" sz="2400" dirty="0"/>
              <a:t>/doc/stable/reference/</a:t>
            </a:r>
            <a:r>
              <a:rPr lang="en-US" sz="2400" dirty="0" err="1"/>
              <a:t>routines.array-manipulation.html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0C7C2-C54F-4017-9088-ADFE7A649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  <p:pic>
        <p:nvPicPr>
          <p:cNvPr id="6146" name="Picture 2" descr="Numpy Transpose, Explained - Sharp Sight">
            <a:extLst>
              <a:ext uri="{FF2B5EF4-FFF2-40B4-BE49-F238E27FC236}">
                <a16:creationId xmlns:a16="http://schemas.microsoft.com/office/drawing/2014/main" id="{29D185A9-308E-8DF8-AD8C-745C1AA40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9" b="12697"/>
          <a:stretch/>
        </p:blipFill>
        <p:spPr bwMode="auto">
          <a:xfrm>
            <a:off x="5647187" y="2558081"/>
            <a:ext cx="4458557" cy="18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639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BA371-664D-1773-7C8C-5AE5070F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3600" b="1" dirty="0"/>
              <a:t>Array Manipulations</a:t>
            </a:r>
            <a:br>
              <a:rPr lang="en-CA" sz="3600" b="1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8E93F-5261-94BA-8708-D6F9167E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4EFAD4-46C9-6A7A-CAB8-CB63AB2435B1}"/>
              </a:ext>
            </a:extLst>
          </p:cNvPr>
          <p:cNvSpPr txBox="1"/>
          <p:nvPr/>
        </p:nvSpPr>
        <p:spPr>
          <a:xfrm>
            <a:off x="677333" y="2035881"/>
            <a:ext cx="859666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/>
              <a:t>Task</a:t>
            </a:r>
            <a:endParaRPr lang="en-CA" sz="2800" dirty="0"/>
          </a:p>
          <a:p>
            <a:pPr marL="742950" lvl="1" indent="-285750">
              <a:buFont typeface="+mj-lt"/>
              <a:buAutoNum type="arabicPeriod"/>
            </a:pPr>
            <a:r>
              <a:rPr lang="en-CA" sz="2800" dirty="0"/>
              <a:t>Create an array of shape (3, 6) with values from 0 to 17. Reshape it into (6, 3) and print the result</a:t>
            </a:r>
          </a:p>
        </p:txBody>
      </p:sp>
    </p:spTree>
    <p:extLst>
      <p:ext uri="{BB962C8B-B14F-4D97-AF65-F5344CB8AC3E}">
        <p14:creationId xmlns:p14="http://schemas.microsoft.com/office/powerpoint/2010/main" val="3885381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BA371-664D-1773-7C8C-5AE5070F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3600" b="1" dirty="0"/>
              <a:t>Array Manipulations</a:t>
            </a:r>
            <a:br>
              <a:rPr lang="en-CA" sz="3600" b="1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8E93F-5261-94BA-8708-D6F9167E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4EFAD4-46C9-6A7A-CAB8-CB63AB2435B1}"/>
              </a:ext>
            </a:extLst>
          </p:cNvPr>
          <p:cNvSpPr txBox="1"/>
          <p:nvPr/>
        </p:nvSpPr>
        <p:spPr>
          <a:xfrm>
            <a:off x="677333" y="2035881"/>
            <a:ext cx="859666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/>
              <a:t>Task</a:t>
            </a:r>
            <a:endParaRPr lang="en-CA" sz="2800" dirty="0"/>
          </a:p>
          <a:p>
            <a:pPr marL="742950" lvl="1" indent="-285750">
              <a:buFont typeface="+mj-lt"/>
              <a:buAutoNum type="arabicPeriod"/>
            </a:pPr>
            <a:r>
              <a:rPr lang="en-CA" sz="2800" dirty="0"/>
              <a:t>Create an array of shape (3, 6) with values from 0 to 17. Reshape it into (6, 3) and print the result</a:t>
            </a:r>
          </a:p>
          <a:p>
            <a:pPr marL="742950" lvl="1" indent="-285750">
              <a:buFont typeface="+mj-lt"/>
              <a:buAutoNum type="arabicPeriod"/>
            </a:pPr>
            <a:endParaRPr lang="en-CA" sz="2800" dirty="0"/>
          </a:p>
          <a:p>
            <a:pPr marL="742950" lvl="1" indent="-285750">
              <a:buFont typeface="+mj-lt"/>
              <a:buAutoNum type="arabicPeriod"/>
            </a:pPr>
            <a:endParaRPr lang="en-CA" sz="2800" dirty="0"/>
          </a:p>
          <a:p>
            <a:r>
              <a:rPr lang="en-CA" sz="2800" b="1" dirty="0"/>
              <a:t>Challenge</a:t>
            </a:r>
            <a:r>
              <a:rPr lang="en-CA" sz="28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sz="2800" dirty="0"/>
              <a:t>Flatten the reshaped array and compute its mean, minimum, and maximum values.</a:t>
            </a:r>
          </a:p>
        </p:txBody>
      </p:sp>
      <p:pic>
        <p:nvPicPr>
          <p:cNvPr id="8" name="Graphic 7" descr="Hurdle with solid fill">
            <a:extLst>
              <a:ext uri="{FF2B5EF4-FFF2-40B4-BE49-F238E27FC236}">
                <a16:creationId xmlns:a16="http://schemas.microsoft.com/office/drawing/2014/main" id="{337841B3-9DF5-A387-22CF-A39022A39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8006" y="4861911"/>
            <a:ext cx="1996089" cy="199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61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1901-C3E7-1A87-7865-59FD5BE8A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64FA9-1AA5-8847-14E6-7ADC93EF5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9270"/>
            <a:ext cx="11018480" cy="3880773"/>
          </a:xfrm>
        </p:spPr>
        <p:txBody>
          <a:bodyPr>
            <a:normAutofit/>
          </a:bodyPr>
          <a:lstStyle/>
          <a:p>
            <a:r>
              <a:rPr lang="en-US" dirty="0"/>
              <a:t>matrix1 = </a:t>
            </a:r>
            <a:r>
              <a:rPr lang="en-US" dirty="0" err="1"/>
              <a:t>np.array</a:t>
            </a:r>
            <a:r>
              <a:rPr lang="en-US" dirty="0"/>
              <a:t>([[1, 2 ], [4, 5]])</a:t>
            </a:r>
          </a:p>
          <a:p>
            <a:r>
              <a:rPr lang="en-US" dirty="0"/>
              <a:t>matrix2 = </a:t>
            </a:r>
            <a:r>
              <a:rPr lang="en-US" dirty="0" err="1"/>
              <a:t>np.array</a:t>
            </a:r>
            <a:r>
              <a:rPr lang="en-US" dirty="0"/>
              <a:t>([[7, 8],  [10, 11]])</a:t>
            </a:r>
          </a:p>
          <a:p>
            <a:endParaRPr lang="en-US" dirty="0"/>
          </a:p>
          <a:p>
            <a:r>
              <a:rPr lang="en-US" dirty="0"/>
              <a:t>result = </a:t>
            </a:r>
            <a:r>
              <a:rPr lang="en-US" dirty="0" err="1"/>
              <a:t>np.dot</a:t>
            </a:r>
            <a:r>
              <a:rPr lang="en-US" dirty="0"/>
              <a:t>(matrix1, matrix2)</a:t>
            </a:r>
          </a:p>
          <a:p>
            <a:r>
              <a:rPr lang="en-US" dirty="0"/>
              <a:t>print(result)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C224B-13BD-445B-54BF-FCD6857E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C231AE-EB7B-5DE5-01AD-5600C5F5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818" y="4045403"/>
            <a:ext cx="5016500" cy="1765300"/>
          </a:xfrm>
          <a:prstGeom prst="rect">
            <a:avLst/>
          </a:prstGeom>
        </p:spPr>
      </p:pic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D1E1CE8F-3C5A-E801-B17C-1E79F3F6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0CDC9-CAFE-A8BF-885B-C922E3235C91}"/>
              </a:ext>
            </a:extLst>
          </p:cNvPr>
          <p:cNvSpPr txBox="1"/>
          <p:nvPr/>
        </p:nvSpPr>
        <p:spPr>
          <a:xfrm>
            <a:off x="3135030" y="5779752"/>
            <a:ext cx="6103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 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www.mathsisfun.com</a:t>
            </a:r>
            <a:r>
              <a:rPr lang="en-US" sz="1400" dirty="0"/>
              <a:t>/algebra/matrix-</a:t>
            </a:r>
            <a:r>
              <a:rPr lang="en-US" sz="1400" dirty="0" err="1"/>
              <a:t>multiplying.html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13940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F609-C41B-DA66-1440-7B16448B9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Matrix Multiplication</a:t>
            </a:r>
            <a:br>
              <a:rPr lang="en-CA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EE09D-EE3F-A80D-5B3C-F7072BF9C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9270"/>
            <a:ext cx="9083354" cy="454913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CA" sz="3200" b="1" dirty="0"/>
              <a:t>Task</a:t>
            </a:r>
            <a:endParaRPr lang="en-CA" sz="3200" dirty="0"/>
          </a:p>
          <a:p>
            <a:pPr lvl="1"/>
            <a:r>
              <a:rPr lang="en-CA" sz="2800" dirty="0"/>
              <a:t>Multiply a 2x3 matrix by a 3x2 matrix and print the resulting 2x2 matrix</a:t>
            </a:r>
          </a:p>
          <a:p>
            <a:pPr lvl="1"/>
            <a:endParaRPr lang="en-CA" sz="2800" dirty="0"/>
          </a:p>
          <a:p>
            <a:pPr lvl="1"/>
            <a:endParaRPr lang="en-CA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A30DE-32D1-37EC-B8EF-C6DD438D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22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F609-C41B-DA66-1440-7B16448B9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Matrix Multiplication</a:t>
            </a:r>
            <a:br>
              <a:rPr lang="en-CA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EE09D-EE3F-A80D-5B3C-F7072BF9C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99270"/>
            <a:ext cx="9700043" cy="4935446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CA" b="1" dirty="0"/>
              <a:t>Task</a:t>
            </a:r>
            <a:endParaRPr lang="en-CA" dirty="0"/>
          </a:p>
          <a:p>
            <a:pPr lvl="1"/>
            <a:r>
              <a:rPr lang="en-CA" dirty="0"/>
              <a:t>Multiply a 2x3 matrix by a 3x2 matrix and print the resulting 2x2 matrix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>
              <a:buFont typeface="+mj-lt"/>
              <a:buAutoNum type="arabicPeriod"/>
            </a:pPr>
            <a:r>
              <a:rPr lang="en-CA" b="1" dirty="0"/>
              <a:t>Challenge</a:t>
            </a:r>
            <a:endParaRPr lang="en-CA" dirty="0"/>
          </a:p>
          <a:p>
            <a:pPr lvl="1"/>
            <a:r>
              <a:rPr lang="en-CA" dirty="0"/>
              <a:t>Write a matrix multiplication function from scratch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Verify the result of the matrix multiplication manually (i.e., calculate by hand) and compare with NumPy's result</a:t>
            </a:r>
          </a:p>
          <a:p>
            <a:pPr lvl="1"/>
            <a:endParaRPr lang="en-CA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A30DE-32D1-37EC-B8EF-C6DD438D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 dirty="0"/>
          </a:p>
        </p:txBody>
      </p:sp>
      <p:pic>
        <p:nvPicPr>
          <p:cNvPr id="4" name="Graphic 3" descr="Hurdle with solid fill">
            <a:extLst>
              <a:ext uri="{FF2B5EF4-FFF2-40B4-BE49-F238E27FC236}">
                <a16:creationId xmlns:a16="http://schemas.microsoft.com/office/drawing/2014/main" id="{4E5BCBCB-83BA-6FBA-7EE6-D14DF9A17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0663" y="3589294"/>
            <a:ext cx="1996089" cy="199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33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8850A-A4E3-8470-A6C8-48404A12A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910800"/>
          </a:xfrm>
        </p:spPr>
        <p:txBody>
          <a:bodyPr>
            <a:normAutofit/>
          </a:bodyPr>
          <a:lstStyle/>
          <a:p>
            <a:r>
              <a:rPr lang="en-US" dirty="0"/>
              <a:t>Boolean Logic on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0A239-FF01-53A4-9FCD-2DDEBC456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21" y="1012067"/>
            <a:ext cx="10930270" cy="53944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array = </a:t>
            </a:r>
            <a:r>
              <a:rPr lang="en-US" dirty="0" err="1"/>
              <a:t>np.array</a:t>
            </a:r>
            <a:r>
              <a:rPr lang="en-US" dirty="0"/>
              <a:t>([1, 2, 3, 4, 5])</a:t>
            </a:r>
          </a:p>
          <a:p>
            <a:endParaRPr lang="en-US" dirty="0"/>
          </a:p>
          <a:p>
            <a:r>
              <a:rPr lang="en-US" dirty="0"/>
              <a:t> # Boolean indexing</a:t>
            </a:r>
          </a:p>
          <a:p>
            <a:pPr marL="0" indent="0">
              <a:buNone/>
            </a:pPr>
            <a:r>
              <a:rPr lang="en-US" dirty="0"/>
              <a:t> print(array[array &gt; 2])  # Elements greater than 2</a:t>
            </a:r>
          </a:p>
          <a:p>
            <a:endParaRPr lang="en-US" dirty="0"/>
          </a:p>
          <a:p>
            <a:r>
              <a:rPr lang="en-US" dirty="0"/>
              <a:t>  # Logical operations</a:t>
            </a:r>
          </a:p>
          <a:p>
            <a:pPr marL="0" indent="0">
              <a:buNone/>
            </a:pPr>
            <a:r>
              <a:rPr lang="en-US" dirty="0"/>
              <a:t> print((array &gt; 2) &amp; (array &lt; 5))  # Logical AND</a:t>
            </a:r>
          </a:p>
          <a:p>
            <a:pPr marL="0" indent="0">
              <a:buNone/>
            </a:pPr>
            <a:r>
              <a:rPr lang="en-US" dirty="0"/>
              <a:t> print((array &lt; 3) | (array &gt; 4))  # Logical 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numpy.org</a:t>
            </a:r>
            <a:r>
              <a:rPr lang="en-US" dirty="0"/>
              <a:t>/doc/stable/reference/</a:t>
            </a:r>
            <a:r>
              <a:rPr lang="en-US" dirty="0" err="1"/>
              <a:t>arrays.indexing.html#boolean-array-indexing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963B9-FBED-501D-8DA7-7B0C63A4C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11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FACCF-E462-9F88-AB38-05B33AE1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Boolean Logic on Arrays</a:t>
            </a:r>
            <a:br>
              <a:rPr lang="en-CA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F198-8D83-5A08-AB08-37F7CF07B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99270"/>
            <a:ext cx="9593717" cy="4707217"/>
          </a:xfrm>
        </p:spPr>
        <p:txBody>
          <a:bodyPr/>
          <a:lstStyle/>
          <a:p>
            <a:r>
              <a:rPr lang="en-CA" b="1" dirty="0"/>
              <a:t>Task</a:t>
            </a:r>
            <a:endParaRPr lang="en-CA" dirty="0"/>
          </a:p>
          <a:p>
            <a:pPr marL="457200" lvl="1" indent="0">
              <a:buNone/>
            </a:pPr>
            <a:r>
              <a:rPr lang="en-CA" dirty="0"/>
              <a:t>Given an array of numbers from 1 to 20, extract only the even numbers using Boolean indexing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DA38B-4317-EEDA-590D-244FF27C6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4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FACCF-E462-9F88-AB38-05B33AE1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Boolean Logic on Arrays</a:t>
            </a:r>
            <a:br>
              <a:rPr lang="en-CA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F198-8D83-5A08-AB08-37F7CF07B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99270"/>
            <a:ext cx="9593717" cy="4707217"/>
          </a:xfrm>
        </p:spPr>
        <p:txBody>
          <a:bodyPr/>
          <a:lstStyle/>
          <a:p>
            <a:r>
              <a:rPr lang="en-CA" b="1" dirty="0"/>
              <a:t>Task</a:t>
            </a:r>
            <a:endParaRPr lang="en-CA" dirty="0"/>
          </a:p>
          <a:p>
            <a:pPr marL="457200" lvl="1" indent="0">
              <a:buNone/>
            </a:pPr>
            <a:r>
              <a:rPr lang="en-CA" sz="2800" dirty="0"/>
              <a:t>Given an array of numbers from 1 to 20, extract only the even numbers using Boolean indexing</a:t>
            </a:r>
          </a:p>
          <a:p>
            <a:endParaRPr lang="en-US" dirty="0"/>
          </a:p>
          <a:p>
            <a:endParaRPr lang="en-US" dirty="0"/>
          </a:p>
          <a:p>
            <a:r>
              <a:rPr lang="en-CA" b="1" dirty="0"/>
              <a:t>Challenge</a:t>
            </a:r>
          </a:p>
          <a:p>
            <a:r>
              <a:rPr lang="en-CA" dirty="0"/>
              <a:t>Given an array of numbers, replace all numbers greater than 10 with 0 (</a:t>
            </a:r>
            <a:r>
              <a:rPr lang="en-CA" b="1" i="1" dirty="0"/>
              <a:t>hint: </a:t>
            </a:r>
            <a:r>
              <a:rPr lang="en-CA" dirty="0" err="1"/>
              <a:t>np.where</a:t>
            </a:r>
            <a:r>
              <a:rPr lang="en-CA" dirty="0"/>
              <a:t>())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DA38B-4317-EEDA-590D-244FF27C6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53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Introduction to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27273"/>
            <a:ext cx="10843941" cy="50150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sz="4000" dirty="0"/>
              <a:t>BREAK</a:t>
            </a:r>
          </a:p>
          <a:p>
            <a:endParaRPr lang="en-CA" dirty="0"/>
          </a:p>
          <a:p>
            <a:pPr lvl="1"/>
            <a:r>
              <a:rPr lang="en-CA" b="1" dirty="0"/>
              <a:t>Session II (12:30–15:00): </a:t>
            </a:r>
          </a:p>
          <a:p>
            <a:pPr marL="457200" lvl="1" indent="0">
              <a:buNone/>
            </a:pPr>
            <a:r>
              <a:rPr lang="en-CA" dirty="0"/>
              <a:t>   Data Analysis with Python – Pandas &amp; Matplotlib</a:t>
            </a:r>
          </a:p>
          <a:p>
            <a:pPr lvl="1"/>
            <a:endParaRPr lang="en-CA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  <a:p>
            <a:endParaRPr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D66399-95B2-369F-CB86-D7B69F1C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254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7E709-F81D-9F16-A4C5-11149A46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5CD0E-50D7-AF92-EAC9-5422353E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68" y="451513"/>
            <a:ext cx="8933120" cy="61340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588D94-021F-19B8-A7EC-4A1BF384BADA}"/>
              </a:ext>
            </a:extLst>
          </p:cNvPr>
          <p:cNvSpPr txBox="1"/>
          <p:nvPr/>
        </p:nvSpPr>
        <p:spPr>
          <a:xfrm>
            <a:off x="2052083" y="3717483"/>
            <a:ext cx="610308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IPritisanac</a:t>
            </a:r>
            <a:r>
              <a:rPr lang="en-US" sz="2000" dirty="0"/>
              <a:t>/</a:t>
            </a:r>
            <a:r>
              <a:rPr lang="en-US" sz="2000" dirty="0" err="1"/>
              <a:t>Python_Course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1659FE-28F1-2AE3-D4F2-AB403DA37B4E}"/>
              </a:ext>
            </a:extLst>
          </p:cNvPr>
          <p:cNvSpPr/>
          <p:nvPr/>
        </p:nvSpPr>
        <p:spPr>
          <a:xfrm>
            <a:off x="946484" y="4251158"/>
            <a:ext cx="8646695" cy="23343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3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6F8FF-6CE7-3FDE-E092-34CC52764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 err="1"/>
              <a:t>Numpy</a:t>
            </a:r>
            <a:r>
              <a:rPr lang="en-CA" b="1" dirty="0"/>
              <a:t> (More Tasks!)</a:t>
            </a:r>
            <a:br>
              <a:rPr lang="en-CA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274DE-7F27-DAB8-A3F7-568AF43C9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9270"/>
            <a:ext cx="9806368" cy="4549130"/>
          </a:xfrm>
        </p:spPr>
        <p:txBody>
          <a:bodyPr>
            <a:normAutofit/>
          </a:bodyPr>
          <a:lstStyle/>
          <a:p>
            <a:r>
              <a:rPr lang="en-CA" b="1" dirty="0"/>
              <a:t>Task</a:t>
            </a:r>
            <a:r>
              <a:rPr lang="en-CA" dirty="0"/>
              <a:t>:</a:t>
            </a:r>
          </a:p>
          <a:p>
            <a:pPr marL="457200" lvl="1" indent="0">
              <a:buNone/>
            </a:pPr>
            <a:r>
              <a:rPr lang="en-CA" dirty="0"/>
              <a:t>Create a 5x5 array with random integers between 1 and 50.</a:t>
            </a:r>
          </a:p>
          <a:p>
            <a:pPr marL="457200" lvl="1" indent="0">
              <a:buNone/>
            </a:pPr>
            <a:r>
              <a:rPr lang="en-CA" dirty="0"/>
              <a:t>Find:</a:t>
            </a:r>
          </a:p>
          <a:p>
            <a:pPr lvl="2"/>
            <a:r>
              <a:rPr lang="en-CA" dirty="0"/>
              <a:t>The maximum value in each row.</a:t>
            </a:r>
          </a:p>
          <a:p>
            <a:pPr lvl="2"/>
            <a:r>
              <a:rPr lang="en-CA" dirty="0"/>
              <a:t>The minimum value in each column.</a:t>
            </a:r>
          </a:p>
          <a:p>
            <a:r>
              <a:rPr lang="en-CA" b="1" dirty="0"/>
              <a:t>Challenge</a:t>
            </a:r>
            <a:endParaRPr lang="en-CA" dirty="0"/>
          </a:p>
          <a:p>
            <a:pPr marL="457200" lvl="1" indent="0">
              <a:buNone/>
            </a:pPr>
            <a:r>
              <a:rPr lang="en-CA" dirty="0"/>
              <a:t>Normalize the array (scale all values to be between 0 and 1)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09AF23-56E4-D448-E01E-AC9B51CFA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53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Analysis :</a:t>
            </a:r>
            <a:r>
              <a:rPr dirty="0"/>
              <a:t>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699270"/>
            <a:ext cx="9253475" cy="3999781"/>
          </a:xfrm>
        </p:spPr>
        <p:txBody>
          <a:bodyPr/>
          <a:lstStyle/>
          <a:p>
            <a:r>
              <a:rPr dirty="0" err="1"/>
              <a:t>DataFrame</a:t>
            </a:r>
            <a:r>
              <a:rPr dirty="0"/>
              <a:t> Basics:</a:t>
            </a:r>
            <a:endParaRPr lang="en-CA" dirty="0"/>
          </a:p>
          <a:p>
            <a:endParaRPr dirty="0"/>
          </a:p>
          <a:p>
            <a:pPr marL="0" indent="0">
              <a:buNone/>
            </a:pPr>
            <a:r>
              <a:rPr dirty="0"/>
              <a:t>import pandas as pd</a:t>
            </a:r>
          </a:p>
          <a:p>
            <a:pPr marL="0" indent="0">
              <a:buNone/>
            </a:pPr>
            <a:r>
              <a:rPr dirty="0"/>
              <a:t>data = {"Name": ["A</a:t>
            </a:r>
            <a:r>
              <a:rPr lang="en-CA" dirty="0" err="1"/>
              <a:t>nna</a:t>
            </a:r>
            <a:r>
              <a:rPr dirty="0"/>
              <a:t>", "Bob"], "Age": [25, 30]}</a:t>
            </a:r>
          </a:p>
          <a:p>
            <a:pPr marL="0" indent="0">
              <a:buNone/>
            </a:pPr>
            <a:r>
              <a:rPr dirty="0" err="1"/>
              <a:t>df</a:t>
            </a:r>
            <a:r>
              <a:rPr dirty="0"/>
              <a:t> = </a:t>
            </a:r>
            <a:r>
              <a:rPr dirty="0" err="1"/>
              <a:t>pd.DataFrame</a:t>
            </a:r>
            <a:r>
              <a:rPr dirty="0"/>
              <a:t>(data)</a:t>
            </a:r>
          </a:p>
          <a:p>
            <a:pPr marL="0" indent="0">
              <a:buNone/>
            </a:pPr>
            <a:r>
              <a:rPr dirty="0"/>
              <a:t>print(</a:t>
            </a:r>
            <a:r>
              <a:rPr dirty="0" err="1"/>
              <a:t>df</a:t>
            </a:r>
            <a:r>
              <a:rPr dirty="0"/>
              <a:t>)</a:t>
            </a:r>
          </a:p>
        </p:txBody>
      </p:sp>
      <p:pic>
        <p:nvPicPr>
          <p:cNvPr id="12290" name="Picture 2" descr="Pandas Logo PNG Vector (AI, SVG) Free ...">
            <a:extLst>
              <a:ext uri="{FF2B5EF4-FFF2-40B4-BE49-F238E27FC236}">
                <a16:creationId xmlns:a16="http://schemas.microsoft.com/office/drawing/2014/main" id="{37E95618-2D00-7E6B-5906-08391A77F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66" y="-319571"/>
            <a:ext cx="2769142" cy="276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Panda with solid fill">
            <a:extLst>
              <a:ext uri="{FF2B5EF4-FFF2-40B4-BE49-F238E27FC236}">
                <a16:creationId xmlns:a16="http://schemas.microsoft.com/office/drawing/2014/main" id="{51EC7FA6-D405-D453-B76F-9E3AD7A2E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0546" y="4198658"/>
            <a:ext cx="1920143" cy="192014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Analysis :</a:t>
            </a:r>
            <a:r>
              <a:rPr dirty="0"/>
              <a:t>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699270"/>
            <a:ext cx="9253475" cy="3999781"/>
          </a:xfrm>
        </p:spPr>
        <p:txBody>
          <a:bodyPr/>
          <a:lstStyle/>
          <a:p>
            <a:r>
              <a:rPr dirty="0" err="1"/>
              <a:t>DataFrame</a:t>
            </a:r>
            <a:r>
              <a:rPr dirty="0"/>
              <a:t> Basics:</a:t>
            </a:r>
            <a:endParaRPr lang="en-CA" dirty="0"/>
          </a:p>
          <a:p>
            <a:endParaRPr dirty="0"/>
          </a:p>
          <a:p>
            <a:pPr marL="0" indent="0">
              <a:buNone/>
            </a:pPr>
            <a:r>
              <a:rPr dirty="0"/>
              <a:t>import pandas as pd</a:t>
            </a:r>
          </a:p>
          <a:p>
            <a:pPr marL="0" indent="0">
              <a:buNone/>
            </a:pPr>
            <a:r>
              <a:rPr dirty="0"/>
              <a:t>data = {"Name": ["A</a:t>
            </a:r>
            <a:r>
              <a:rPr lang="en-CA" dirty="0" err="1"/>
              <a:t>nna</a:t>
            </a:r>
            <a:r>
              <a:rPr dirty="0"/>
              <a:t>", "Bob"], "Age": [25, 30]}</a:t>
            </a:r>
          </a:p>
          <a:p>
            <a:pPr marL="0" indent="0">
              <a:buNone/>
            </a:pPr>
            <a:r>
              <a:rPr dirty="0" err="1"/>
              <a:t>df</a:t>
            </a:r>
            <a:r>
              <a:rPr dirty="0"/>
              <a:t> = </a:t>
            </a:r>
            <a:r>
              <a:rPr dirty="0" err="1"/>
              <a:t>pd.DataFrame</a:t>
            </a:r>
            <a:r>
              <a:rPr dirty="0"/>
              <a:t>(data)</a:t>
            </a:r>
          </a:p>
          <a:p>
            <a:pPr marL="0" indent="0">
              <a:buNone/>
            </a:pPr>
            <a:r>
              <a:rPr dirty="0"/>
              <a:t>print(</a:t>
            </a:r>
            <a:r>
              <a:rPr dirty="0" err="1"/>
              <a:t>df</a:t>
            </a:r>
            <a:r>
              <a:rPr dirty="0"/>
              <a:t>)</a:t>
            </a:r>
          </a:p>
        </p:txBody>
      </p:sp>
      <p:pic>
        <p:nvPicPr>
          <p:cNvPr id="12290" name="Picture 2" descr="Pandas Logo PNG Vector (AI, SVG) Free ...">
            <a:extLst>
              <a:ext uri="{FF2B5EF4-FFF2-40B4-BE49-F238E27FC236}">
                <a16:creationId xmlns:a16="http://schemas.microsoft.com/office/drawing/2014/main" id="{37E95618-2D00-7E6B-5906-08391A77F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66" y="-319571"/>
            <a:ext cx="2769142" cy="276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684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18247"/>
            <a:ext cx="8596668" cy="3880773"/>
          </a:xfrm>
        </p:spPr>
        <p:txBody>
          <a:bodyPr/>
          <a:lstStyle/>
          <a:p>
            <a:r>
              <a:rPr dirty="0"/>
              <a:t>import </a:t>
            </a:r>
            <a:r>
              <a:rPr dirty="0" err="1"/>
              <a:t>matplotlib.pyplot</a:t>
            </a:r>
            <a:r>
              <a:rPr dirty="0"/>
              <a:t> as </a:t>
            </a:r>
            <a:r>
              <a:rPr dirty="0" err="1"/>
              <a:t>plt</a:t>
            </a:r>
            <a:endParaRPr lang="en-CA" dirty="0"/>
          </a:p>
          <a:p>
            <a:endParaRPr dirty="0"/>
          </a:p>
          <a:p>
            <a:pPr marL="0" indent="0">
              <a:buNone/>
            </a:pPr>
            <a:r>
              <a:rPr dirty="0" err="1"/>
              <a:t>plt.plot</a:t>
            </a:r>
            <a:r>
              <a:rPr dirty="0"/>
              <a:t>([1, 2, 3], [4, 5, 6])</a:t>
            </a:r>
          </a:p>
          <a:p>
            <a:pPr marL="0" indent="0">
              <a:buNone/>
            </a:pPr>
            <a:r>
              <a:rPr dirty="0" err="1"/>
              <a:t>plt.show</a:t>
            </a:r>
            <a:r>
              <a:rPr dirty="0"/>
              <a:t>()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80CDA7-D2FB-D9E0-7EFC-8D24E1925231}"/>
              </a:ext>
            </a:extLst>
          </p:cNvPr>
          <p:cNvSpPr txBox="1">
            <a:spLocks/>
          </p:cNvSpPr>
          <p:nvPr/>
        </p:nvSpPr>
        <p:spPr>
          <a:xfrm>
            <a:off x="191780" y="342291"/>
            <a:ext cx="8596668" cy="91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7934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dirty="0"/>
              <a:t>Data Analysis : Matplotlib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420CD16-AF31-BE41-C512-A0C3E869F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21" y="2634936"/>
            <a:ext cx="3880773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37939" y="2502003"/>
            <a:ext cx="9965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Automate the boring stuff with Python. Practical Programming for total beginners.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Sweigart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76496" y="3504194"/>
            <a:ext cx="100879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Python.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Fabrizio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Romano.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76496" y="4137053"/>
            <a:ext cx="100879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Python Workbook. A brief introduction with exercises and solutions.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 Stephenson.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76496" y="5139244"/>
            <a:ext cx="8286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https://wiki.python.org/moin/BeginnersGuide/NonProgrammers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8FDF1-592E-031E-CFD0-246E8F56BB2D}"/>
              </a:ext>
            </a:extLst>
          </p:cNvPr>
          <p:cNvSpPr txBox="1"/>
          <p:nvPr/>
        </p:nvSpPr>
        <p:spPr>
          <a:xfrm>
            <a:off x="537939" y="1789441"/>
            <a:ext cx="10543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https://developers.google.com/edu/python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Google’s 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2-day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 Course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D6A653-1EB6-A2DA-7AA9-7A455C99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" y="337644"/>
            <a:ext cx="8596668" cy="910800"/>
          </a:xfrm>
        </p:spPr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Further Resources: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728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37939" y="1108632"/>
            <a:ext cx="9965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Automate the boring stuff with Python. Practical Programming for total beginners. Al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Sweigart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76496" y="2110823"/>
            <a:ext cx="100879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Learning Python.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Fabrizio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Romano.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76496" y="2743682"/>
            <a:ext cx="100879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Python Workbook. A brief introduction with exercises and solutions.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Ben Stephenson.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76496" y="3745873"/>
            <a:ext cx="8286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https://wiki.python.org/moin/BeginnersGuide/NonProgrammers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9404" t="9040" r="8741" b="5894"/>
          <a:stretch/>
        </p:blipFill>
        <p:spPr>
          <a:xfrm>
            <a:off x="166860" y="4408252"/>
            <a:ext cx="4911234" cy="19954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E28C26-21E2-848A-060D-6B02BE16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" y="197832"/>
            <a:ext cx="8596668" cy="910800"/>
          </a:xfrm>
        </p:spPr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Further Resources: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681F7-3E70-019E-C0C0-634A11F7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427" y="4207538"/>
            <a:ext cx="1734457" cy="1734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DDF095-988B-5F0D-3D0F-C608F4E94B27}"/>
              </a:ext>
            </a:extLst>
          </p:cNvPr>
          <p:cNvSpPr txBox="1"/>
          <p:nvPr/>
        </p:nvSpPr>
        <p:spPr>
          <a:xfrm>
            <a:off x="5168761" y="594199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ChatGPT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9A5D83-C7E0-1D52-ACA8-037D94143101}"/>
              </a:ext>
            </a:extLst>
          </p:cNvPr>
          <p:cNvSpPr txBox="1"/>
          <p:nvPr/>
        </p:nvSpPr>
        <p:spPr>
          <a:xfrm>
            <a:off x="7333278" y="4375274"/>
            <a:ext cx="459619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REMEMBER:</a:t>
            </a:r>
            <a:b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Problem-solving = understanding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Before getting an easy answer, give it your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best try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Embrace challenges—that is how you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learn and grow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itchFamily="2" charset="2"/>
              </a:rPr>
              <a:t>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560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7E709-F81D-9F16-A4C5-11149A46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5CD0E-50D7-AF92-EAC9-5422353E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68" y="451513"/>
            <a:ext cx="8933120" cy="61340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588D94-021F-19B8-A7EC-4A1BF384BADA}"/>
              </a:ext>
            </a:extLst>
          </p:cNvPr>
          <p:cNvSpPr txBox="1"/>
          <p:nvPr/>
        </p:nvSpPr>
        <p:spPr>
          <a:xfrm>
            <a:off x="2052083" y="3717483"/>
            <a:ext cx="610308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IPritisanac</a:t>
            </a:r>
            <a:r>
              <a:rPr lang="en-US" sz="2000" dirty="0"/>
              <a:t>/</a:t>
            </a:r>
            <a:r>
              <a:rPr lang="en-US" sz="2000" dirty="0" err="1"/>
              <a:t>Python_Course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4092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16" y="154200"/>
            <a:ext cx="8596668" cy="910800"/>
          </a:xfrm>
        </p:spPr>
        <p:txBody>
          <a:bodyPr/>
          <a:lstStyle/>
          <a:p>
            <a:r>
              <a:rPr dirty="0"/>
              <a:t>File I/O</a:t>
            </a:r>
            <a:r>
              <a:rPr lang="en-CA" dirty="0"/>
              <a:t> | Hands 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945" y="1177636"/>
            <a:ext cx="9961419" cy="5070764"/>
          </a:xfrm>
        </p:spPr>
        <p:txBody>
          <a:bodyPr>
            <a:normAutofit fontScale="92500" lnSpcReduction="20000"/>
          </a:bodyPr>
          <a:lstStyle/>
          <a:p>
            <a:r>
              <a:rPr dirty="0"/>
              <a:t>Reading a File:</a:t>
            </a:r>
          </a:p>
          <a:p>
            <a:r>
              <a:rPr dirty="0"/>
              <a:t>with open("</a:t>
            </a:r>
            <a:r>
              <a:rPr dirty="0" err="1"/>
              <a:t>file.txt</a:t>
            </a:r>
            <a:r>
              <a:rPr dirty="0"/>
              <a:t>", "r") as f:</a:t>
            </a:r>
          </a:p>
          <a:p>
            <a:r>
              <a:rPr dirty="0"/>
              <a:t>    print(</a:t>
            </a:r>
            <a:r>
              <a:rPr dirty="0" err="1"/>
              <a:t>f.read</a:t>
            </a:r>
            <a:r>
              <a:rPr dirty="0"/>
              <a:t>())</a:t>
            </a:r>
            <a:endParaRPr lang="en-CA" dirty="0"/>
          </a:p>
          <a:p>
            <a:endParaRPr lang="en-CA" dirty="0"/>
          </a:p>
          <a:p>
            <a:r>
              <a:rPr lang="en-CA" dirty="0"/>
              <a:t>Writing to a File:</a:t>
            </a:r>
          </a:p>
          <a:p>
            <a:r>
              <a:rPr lang="en-CA" dirty="0"/>
              <a:t>with open("</a:t>
            </a:r>
            <a:r>
              <a:rPr lang="en-CA" dirty="0" err="1"/>
              <a:t>file.txt</a:t>
            </a:r>
            <a:r>
              <a:rPr lang="en-CA" dirty="0"/>
              <a:t>", "w") as f:</a:t>
            </a:r>
          </a:p>
          <a:p>
            <a:r>
              <a:rPr lang="en-CA" dirty="0"/>
              <a:t>    </a:t>
            </a:r>
            <a:r>
              <a:rPr lang="en-CA" dirty="0" err="1"/>
              <a:t>f.write</a:t>
            </a:r>
            <a:r>
              <a:rPr lang="en-CA" dirty="0"/>
              <a:t>("Hello, Python!")</a:t>
            </a:r>
          </a:p>
          <a:p>
            <a:endParaRPr lang="en-CA" dirty="0"/>
          </a:p>
          <a:p>
            <a:r>
              <a:rPr lang="en-CA" dirty="0"/>
              <a:t>fin=open(“</a:t>
            </a:r>
            <a:r>
              <a:rPr lang="en-CA" dirty="0" err="1"/>
              <a:t>file.txt”,”r</a:t>
            </a:r>
            <a:r>
              <a:rPr lang="en-CA" dirty="0"/>
              <a:t>”)</a:t>
            </a:r>
          </a:p>
          <a:p>
            <a:r>
              <a:rPr lang="en-CA" dirty="0"/>
              <a:t>for line in fin:</a:t>
            </a:r>
          </a:p>
          <a:p>
            <a:r>
              <a:rPr lang="en-CA" dirty="0"/>
              <a:t>    print(line)</a:t>
            </a:r>
            <a:endParaRPr dirty="0"/>
          </a:p>
        </p:txBody>
      </p:sp>
      <p:pic>
        <p:nvPicPr>
          <p:cNvPr id="7" name="Graphic 6" descr="Document with solid fill">
            <a:extLst>
              <a:ext uri="{FF2B5EF4-FFF2-40B4-BE49-F238E27FC236}">
                <a16:creationId xmlns:a16="http://schemas.microsoft.com/office/drawing/2014/main" id="{E42E8CD5-675C-8F2B-2A3B-6CF2962DA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0016" y="800986"/>
            <a:ext cx="2410047" cy="2410047"/>
          </a:xfrm>
          <a:prstGeom prst="rect">
            <a:avLst/>
          </a:prstGeom>
        </p:spPr>
      </p:pic>
      <p:pic>
        <p:nvPicPr>
          <p:cNvPr id="9" name="Graphic 8" descr="Signature with solid fill">
            <a:extLst>
              <a:ext uri="{FF2B5EF4-FFF2-40B4-BE49-F238E27FC236}">
                <a16:creationId xmlns:a16="http://schemas.microsoft.com/office/drawing/2014/main" id="{8B356285-DF11-10E6-5692-A948EA77F5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0016" y="3566820"/>
            <a:ext cx="1919177" cy="1919177"/>
          </a:xfrm>
          <a:prstGeom prst="rect">
            <a:avLst/>
          </a:prstGeom>
        </p:spPr>
      </p:pic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BDB1349F-A551-D877-4912-B1EDDC3A5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r>
              <a:rPr lang="en-US" dirty="0"/>
              <a:t>Python | </a:t>
            </a:r>
            <a:r>
              <a:rPr lang="en-US" dirty="0" err="1"/>
              <a:t>iva.pritisanac@medunigraz.at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7" y="110836"/>
            <a:ext cx="8596668" cy="910800"/>
          </a:xfrm>
        </p:spPr>
        <p:txBody>
          <a:bodyPr/>
          <a:lstStyle/>
          <a:p>
            <a:r>
              <a:rPr dirty="0"/>
              <a:t>File I/O</a:t>
            </a:r>
            <a:r>
              <a:rPr lang="en-CA" dirty="0"/>
              <a:t> | Hands 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389" y="793491"/>
            <a:ext cx="11099030" cy="5546658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Reading a File:</a:t>
            </a:r>
          </a:p>
          <a:p>
            <a:r>
              <a:rPr dirty="0"/>
              <a:t>with open("</a:t>
            </a:r>
            <a:r>
              <a:rPr dirty="0" err="1"/>
              <a:t>file.txt</a:t>
            </a:r>
            <a:r>
              <a:rPr dirty="0"/>
              <a:t>", "r") as f:</a:t>
            </a:r>
          </a:p>
          <a:p>
            <a:r>
              <a:rPr dirty="0"/>
              <a:t>    print(</a:t>
            </a:r>
            <a:r>
              <a:rPr dirty="0" err="1"/>
              <a:t>f.read</a:t>
            </a:r>
            <a:r>
              <a:rPr dirty="0"/>
              <a:t>())</a:t>
            </a:r>
            <a:endParaRPr lang="en-CA" dirty="0"/>
          </a:p>
          <a:p>
            <a:endParaRPr lang="en-CA" dirty="0"/>
          </a:p>
          <a:p>
            <a:r>
              <a:rPr lang="en-CA" dirty="0"/>
              <a:t>Writing to a File:</a:t>
            </a:r>
          </a:p>
          <a:p>
            <a:r>
              <a:rPr lang="en-CA" dirty="0"/>
              <a:t>with open("</a:t>
            </a:r>
            <a:r>
              <a:rPr lang="en-CA" dirty="0" err="1"/>
              <a:t>file.txt</a:t>
            </a:r>
            <a:r>
              <a:rPr lang="en-CA" dirty="0"/>
              <a:t>", "w") as f:</a:t>
            </a:r>
          </a:p>
          <a:p>
            <a:r>
              <a:rPr lang="en-CA" dirty="0"/>
              <a:t>    </a:t>
            </a:r>
            <a:r>
              <a:rPr lang="en-CA" dirty="0" err="1"/>
              <a:t>f.write</a:t>
            </a:r>
            <a:r>
              <a:rPr lang="en-CA" dirty="0"/>
              <a:t>("Hello, Python!")</a:t>
            </a:r>
          </a:p>
          <a:p>
            <a:endParaRPr lang="en-CA" dirty="0"/>
          </a:p>
          <a:p>
            <a:r>
              <a:rPr lang="en-CA" dirty="0"/>
              <a:t>Note: Appending to a file ”a”</a:t>
            </a:r>
          </a:p>
          <a:p>
            <a:endParaRPr lang="en-CA" dirty="0"/>
          </a:p>
          <a:p>
            <a:r>
              <a:rPr lang="en-CA" dirty="0"/>
              <a:t>fin=open(“</a:t>
            </a:r>
            <a:r>
              <a:rPr lang="en-CA" dirty="0" err="1"/>
              <a:t>file.txt”,”r</a:t>
            </a:r>
            <a:r>
              <a:rPr lang="en-CA" dirty="0"/>
              <a:t>”)</a:t>
            </a:r>
          </a:p>
          <a:p>
            <a:r>
              <a:rPr lang="en-CA" dirty="0" err="1"/>
              <a:t>cnt_l</a:t>
            </a:r>
            <a:r>
              <a:rPr lang="en-CA" dirty="0"/>
              <a:t>=1</a:t>
            </a:r>
          </a:p>
          <a:p>
            <a:r>
              <a:rPr lang="en-CA" dirty="0"/>
              <a:t>for line in fin:</a:t>
            </a:r>
          </a:p>
          <a:p>
            <a:r>
              <a:rPr lang="en-CA" dirty="0"/>
              <a:t>    </a:t>
            </a:r>
            <a:r>
              <a:rPr lang="en-CA" dirty="0" err="1"/>
              <a:t>cnt_l</a:t>
            </a:r>
            <a:r>
              <a:rPr lang="en-CA" dirty="0"/>
              <a:t>+=1</a:t>
            </a:r>
          </a:p>
          <a:p>
            <a:r>
              <a:rPr lang="en-CA" dirty="0"/>
              <a:t>    print(</a:t>
            </a:r>
            <a:r>
              <a:rPr lang="en-CA" dirty="0" err="1"/>
              <a:t>f"Content</a:t>
            </a:r>
            <a:r>
              <a:rPr lang="en-CA" dirty="0"/>
              <a:t> of line {</a:t>
            </a:r>
            <a:r>
              <a:rPr lang="en-CA" dirty="0" err="1"/>
              <a:t>cnt_l</a:t>
            </a:r>
            <a:r>
              <a:rPr lang="en-CA" dirty="0"/>
              <a:t>}: {</a:t>
            </a:r>
            <a:r>
              <a:rPr lang="en-CA" dirty="0" err="1"/>
              <a:t>line.strip</a:t>
            </a:r>
            <a:r>
              <a:rPr lang="en-CA" dirty="0"/>
              <a:t>()}")</a:t>
            </a:r>
            <a:endParaRPr dirty="0"/>
          </a:p>
        </p:txBody>
      </p:sp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53A022DE-2F09-FE45-07C9-96E250D67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0016" y="800986"/>
            <a:ext cx="2410047" cy="2410047"/>
          </a:xfrm>
          <a:prstGeom prst="rect">
            <a:avLst/>
          </a:prstGeom>
        </p:spPr>
      </p:pic>
      <p:pic>
        <p:nvPicPr>
          <p:cNvPr id="7" name="Graphic 6" descr="Signature with solid fill">
            <a:extLst>
              <a:ext uri="{FF2B5EF4-FFF2-40B4-BE49-F238E27FC236}">
                <a16:creationId xmlns:a16="http://schemas.microsoft.com/office/drawing/2014/main" id="{54C285C3-D1ED-90CA-5CA4-6F5726A1F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0016" y="3566820"/>
            <a:ext cx="1919177" cy="1919177"/>
          </a:xfrm>
          <a:prstGeom prst="rect">
            <a:avLst/>
          </a:prstGeom>
        </p:spPr>
      </p:pic>
      <p:pic>
        <p:nvPicPr>
          <p:cNvPr id="8" name="Graphic 7" descr="Badge Follow with solid fill">
            <a:extLst>
              <a:ext uri="{FF2B5EF4-FFF2-40B4-BE49-F238E27FC236}">
                <a16:creationId xmlns:a16="http://schemas.microsoft.com/office/drawing/2014/main" id="{3975851B-65B2-B789-D6F1-178E18EB66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15505" y="2798618"/>
            <a:ext cx="914400" cy="914400"/>
          </a:xfrm>
          <a:prstGeom prst="rect">
            <a:avLst/>
          </a:prstGeom>
        </p:spPr>
      </p:pic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3FBAB1D1-D863-3977-071B-96512416D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r>
              <a:rPr lang="en-US" dirty="0"/>
              <a:t>Python | </a:t>
            </a:r>
            <a:r>
              <a:rPr lang="en-US" dirty="0" err="1"/>
              <a:t>iva.pritisanac@medunigraz.at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947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 descr="Colorful math learning objects">
            <a:extLst>
              <a:ext uri="{FF2B5EF4-FFF2-40B4-BE49-F238E27FC236}">
                <a16:creationId xmlns:a16="http://schemas.microsoft.com/office/drawing/2014/main" id="{8F953D3B-7575-47BB-707C-B7C2B10336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7086" b="8518"/>
          <a:stretch/>
        </p:blipFill>
        <p:spPr>
          <a:xfrm>
            <a:off x="20" y="-1"/>
            <a:ext cx="12188804" cy="6866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41647-BDF5-D0AA-A546-826008CE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64" y="0"/>
            <a:ext cx="8596668" cy="1320800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NumPy –Numerical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8DD71-D536-1D58-F387-E8B08133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21" y="1354980"/>
            <a:ext cx="10930270" cy="468638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dirty="0"/>
              <a:t>NumPy</a:t>
            </a:r>
            <a:r>
              <a:rPr lang="en-US" sz="3200" dirty="0"/>
              <a:t>: Python library for numerical computations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Contains methods (i.e., code) for: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  - 	Assigning (multi-dimensional) arrays `</a:t>
            </a:r>
            <a:r>
              <a:rPr lang="en-US" sz="3200" dirty="0" err="1"/>
              <a:t>ndarray</a:t>
            </a:r>
            <a:r>
              <a:rPr lang="en-US" sz="3200" dirty="0"/>
              <a:t>`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  - 	Mathematical operations on arrays (e.g., additions, multiplication)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  - 	Efficient data handling and manipulation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NumPy Documentation(https://</a:t>
            </a:r>
            <a:r>
              <a:rPr lang="en-US" sz="3200" dirty="0" err="1"/>
              <a:t>numpy.org</a:t>
            </a:r>
            <a:r>
              <a:rPr lang="en-US" sz="3200" dirty="0"/>
              <a:t>/doc/)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D7125-6371-8A2C-7122-740F8320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028" name="Picture 4" descr="Numpy Vector Logo - Download Free SVG Icon | Worldvectorlogo">
            <a:extLst>
              <a:ext uri="{FF2B5EF4-FFF2-40B4-BE49-F238E27FC236}">
                <a16:creationId xmlns:a16="http://schemas.microsoft.com/office/drawing/2014/main" id="{7E7903F8-5FC3-D0B8-A81F-5869CD28A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755" y="4008087"/>
            <a:ext cx="2456804" cy="262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45C4AB8C-E636-12A0-2824-80BD8751E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232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orful math learning objects">
            <a:extLst>
              <a:ext uri="{FF2B5EF4-FFF2-40B4-BE49-F238E27FC236}">
                <a16:creationId xmlns:a16="http://schemas.microsoft.com/office/drawing/2014/main" id="{8F953D3B-7575-47BB-707C-B7C2B10336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7086" b="8518"/>
          <a:stretch/>
        </p:blipFill>
        <p:spPr>
          <a:xfrm>
            <a:off x="-332468" y="0"/>
            <a:ext cx="12188804" cy="6866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41647-BDF5-D0AA-A546-826008CE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64" y="0"/>
            <a:ext cx="8596668" cy="1320800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NumPy –Basics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D7125-6371-8A2C-7122-740F8320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028" name="Picture 4" descr="Numpy Vector Logo - Download Free SVG Icon | Worldvectorlogo">
            <a:extLst>
              <a:ext uri="{FF2B5EF4-FFF2-40B4-BE49-F238E27FC236}">
                <a16:creationId xmlns:a16="http://schemas.microsoft.com/office/drawing/2014/main" id="{7E7903F8-5FC3-D0B8-A81F-5869CD28A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755" y="4008087"/>
            <a:ext cx="2456804" cy="262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991D9D-C9A6-1FA7-8A32-84F090601D7C}"/>
              </a:ext>
            </a:extLst>
          </p:cNvPr>
          <p:cNvSpPr txBox="1"/>
          <p:nvPr/>
        </p:nvSpPr>
        <p:spPr>
          <a:xfrm>
            <a:off x="335664" y="1648482"/>
            <a:ext cx="8254999" cy="415498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4400" dirty="0"/>
              <a:t>import </a:t>
            </a:r>
            <a:r>
              <a:rPr lang="en-CA" sz="4400" dirty="0" err="1"/>
              <a:t>numpy</a:t>
            </a:r>
            <a:r>
              <a:rPr lang="en-CA" sz="4400" dirty="0"/>
              <a:t> as np</a:t>
            </a:r>
          </a:p>
          <a:p>
            <a:r>
              <a:rPr lang="en-CA" sz="4400" dirty="0"/>
              <a:t>array = </a:t>
            </a:r>
            <a:r>
              <a:rPr lang="en-CA" sz="4400" dirty="0" err="1"/>
              <a:t>np.array</a:t>
            </a:r>
            <a:r>
              <a:rPr lang="en-CA" sz="4400" dirty="0"/>
              <a:t>([1, 2, 3, 4, 5])</a:t>
            </a:r>
          </a:p>
          <a:p>
            <a:endParaRPr lang="en-CA" sz="4400" dirty="0"/>
          </a:p>
          <a:p>
            <a:r>
              <a:rPr lang="en-CA" sz="4400" dirty="0"/>
              <a:t>print(array[1])</a:t>
            </a:r>
          </a:p>
          <a:p>
            <a:r>
              <a:rPr lang="en-CA" sz="4400" dirty="0"/>
              <a:t>print(</a:t>
            </a:r>
            <a:r>
              <a:rPr lang="en-CA" sz="4400" dirty="0" err="1"/>
              <a:t>array.mean</a:t>
            </a:r>
            <a:r>
              <a:rPr lang="en-CA" sz="4400" dirty="0"/>
              <a:t>())</a:t>
            </a:r>
          </a:p>
          <a:p>
            <a:r>
              <a:rPr lang="en-CA" sz="4400" dirty="0"/>
              <a:t>print(</a:t>
            </a:r>
            <a:r>
              <a:rPr lang="en-CA" sz="4400" dirty="0" err="1"/>
              <a:t>array.amax</a:t>
            </a:r>
            <a:r>
              <a:rPr lang="en-CA" sz="4400" dirty="0"/>
              <a:t>())</a:t>
            </a: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2B59FE67-DAC5-2AB6-6D9B-02540F51F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948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DA57-2BDC-00BB-8638-7627874E5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79" y="242622"/>
            <a:ext cx="8596668" cy="910800"/>
          </a:xfrm>
        </p:spPr>
        <p:txBody>
          <a:bodyPr/>
          <a:lstStyle/>
          <a:p>
            <a:r>
              <a:rPr lang="en-US" dirty="0"/>
              <a:t>More np arrays!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709C9-6B02-7FE7-C48E-ECD8DCEA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957C4-491C-F4BF-4CFA-4A0C3EE8A0B7}"/>
              </a:ext>
            </a:extLst>
          </p:cNvPr>
          <p:cNvSpPr txBox="1"/>
          <p:nvPr/>
        </p:nvSpPr>
        <p:spPr>
          <a:xfrm>
            <a:off x="287079" y="882728"/>
            <a:ext cx="75810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endParaRPr lang="en-US" sz="2400" dirty="0"/>
          </a:p>
          <a:p>
            <a:r>
              <a:rPr lang="en-US" sz="2400" dirty="0"/>
              <a:t># 1D array</a:t>
            </a:r>
          </a:p>
          <a:p>
            <a:r>
              <a:rPr lang="en-US" sz="2400" dirty="0"/>
              <a:t>array_1d = </a:t>
            </a:r>
            <a:r>
              <a:rPr lang="en-US" sz="2400" dirty="0" err="1"/>
              <a:t>np.array</a:t>
            </a:r>
            <a:r>
              <a:rPr lang="en-US" sz="2400" dirty="0"/>
              <a:t>([1, 2, 3, 4])</a:t>
            </a:r>
          </a:p>
          <a:p>
            <a:endParaRPr lang="en-US" sz="2400" dirty="0"/>
          </a:p>
          <a:p>
            <a:r>
              <a:rPr lang="en-US" sz="2400" dirty="0"/>
              <a:t># Creating 2D array</a:t>
            </a:r>
          </a:p>
          <a:p>
            <a:r>
              <a:rPr lang="en-US" sz="2400" dirty="0"/>
              <a:t>array_2d = </a:t>
            </a:r>
            <a:r>
              <a:rPr lang="en-US" sz="2400" dirty="0" err="1"/>
              <a:t>np.array</a:t>
            </a:r>
            <a:r>
              <a:rPr lang="en-US" sz="2400" dirty="0"/>
              <a:t>([[1, 2], [3, 4]])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0" name="Picture 4" descr="Numpy Vector Logo - Download Free SVG Icon | Worldvectorlogo">
            <a:extLst>
              <a:ext uri="{FF2B5EF4-FFF2-40B4-BE49-F238E27FC236}">
                <a16:creationId xmlns:a16="http://schemas.microsoft.com/office/drawing/2014/main" id="{A08801BB-BCA9-6311-2096-17F76677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187" y="2284077"/>
            <a:ext cx="2456804" cy="262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898044E9-8220-1B0F-F272-1871B8DF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198789"/>
      </p:ext>
    </p:extLst>
  </p:cSld>
  <p:clrMapOvr>
    <a:masterClrMapping/>
  </p:clrMapOvr>
</p:sld>
</file>

<file path=ppt/theme/theme1.xml><?xml version="1.0" encoding="utf-8"?>
<a:theme xmlns:a="http://schemas.openxmlformats.org/drawingml/2006/main" name="3_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1965</Words>
  <Application>Microsoft Macintosh PowerPoint</Application>
  <PresentationFormat>Widescreen</PresentationFormat>
  <Paragraphs>355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Trebuchet MS</vt:lpstr>
      <vt:lpstr>Wingdings 3</vt:lpstr>
      <vt:lpstr>3_Facette</vt:lpstr>
      <vt:lpstr>Tema de Office</vt:lpstr>
      <vt:lpstr>Introduction to Scientific Programing – Python Day 2</vt:lpstr>
      <vt:lpstr>Introduction to Python</vt:lpstr>
      <vt:lpstr>PowerPoint Presentation</vt:lpstr>
      <vt:lpstr>PowerPoint Presentation</vt:lpstr>
      <vt:lpstr>File I/O | Hands on</vt:lpstr>
      <vt:lpstr>File I/O | Hands on</vt:lpstr>
      <vt:lpstr>NumPy –Numerical Python</vt:lpstr>
      <vt:lpstr>NumPy –Basics</vt:lpstr>
      <vt:lpstr>More np arrays!</vt:lpstr>
      <vt:lpstr>More np arrays!</vt:lpstr>
      <vt:lpstr>More np arrays!</vt:lpstr>
      <vt:lpstr>More np arrays!</vt:lpstr>
      <vt:lpstr>Array Indexing and Slicing</vt:lpstr>
      <vt:lpstr>Creating Arrays </vt:lpstr>
      <vt:lpstr>Creating Arrays </vt:lpstr>
      <vt:lpstr>Array Indexing and Slicing</vt:lpstr>
      <vt:lpstr>Array Indexing and Slicing</vt:lpstr>
      <vt:lpstr>Indexing and Slicing </vt:lpstr>
      <vt:lpstr>Indexing and Slicing </vt:lpstr>
      <vt:lpstr>Array Manipulations</vt:lpstr>
      <vt:lpstr>Array Manipulations </vt:lpstr>
      <vt:lpstr>Array Manipulations </vt:lpstr>
      <vt:lpstr>Matrix Multiplication</vt:lpstr>
      <vt:lpstr>Matrix Multiplication </vt:lpstr>
      <vt:lpstr>Matrix Multiplication </vt:lpstr>
      <vt:lpstr>Boolean Logic on Arrays</vt:lpstr>
      <vt:lpstr>Boolean Logic on Arrays </vt:lpstr>
      <vt:lpstr>Boolean Logic on Arrays </vt:lpstr>
      <vt:lpstr>Introduction to Python</vt:lpstr>
      <vt:lpstr>Numpy (More Tasks!) </vt:lpstr>
      <vt:lpstr>Data Analysis : Pandas</vt:lpstr>
      <vt:lpstr>Data Analysis : Pandas</vt:lpstr>
      <vt:lpstr>PowerPoint Presentation</vt:lpstr>
      <vt:lpstr>Further Resources:</vt:lpstr>
      <vt:lpstr>Further Resources: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 P</dc:creator>
  <cp:lastModifiedBy>Iva P</cp:lastModifiedBy>
  <cp:revision>65</cp:revision>
  <dcterms:created xsi:type="dcterms:W3CDTF">2025-01-27T20:40:19Z</dcterms:created>
  <dcterms:modified xsi:type="dcterms:W3CDTF">2025-01-28T00:01:03Z</dcterms:modified>
</cp:coreProperties>
</file>